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8288000" cy="10287000"/>
  <p:notesSz cx="6858000" cy="9144000"/>
  <p:embeddedFontLst>
    <p:embeddedFont>
      <p:font typeface="Helvetica World Bold" charset="1" panose="020B0800040000020004"/>
      <p:regular r:id="rId16"/>
    </p:embeddedFont>
    <p:embeddedFont>
      <p:font typeface="Coco Gothic Bold" charset="1" panose="00000000000000000000"/>
      <p:regular r:id="rId17"/>
    </p:embeddedFont>
    <p:embeddedFont>
      <p:font typeface="Helvetica World Bold Italics" charset="1" panose="020B0800040000090004"/>
      <p:regular r:id="rId18"/>
    </p:embeddedFont>
    <p:embeddedFont>
      <p:font typeface="站酷快乐体" charset="1" panose="02010600030101010101"/>
      <p:regular r:id="rId19"/>
    </p:embeddedFont>
    <p:embeddedFont>
      <p:font typeface="字由点字仙侠体" charset="1" panose="00020600040101010101"/>
      <p:regular r:id="rId20"/>
    </p:embeddedFont>
    <p:embeddedFont>
      <p:font typeface="WenQuanYi" charset="1" panose="020B0606030804020204"/>
      <p:regular r:id="rId21"/>
    </p:embeddedFont>
    <p:embeddedFont>
      <p:font typeface="Canva Sans Bold" charset="1" panose="020B0803030501040103"/>
      <p:regular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font" Target="fonts/font18.fntdata"/><Relationship Id="rId8" Type="http://schemas.openxmlformats.org/officeDocument/2006/relationships/slide" Target="slides/slide3.xml"/><Relationship Id="rId21" Type="http://schemas.openxmlformats.org/officeDocument/2006/relationships/font" Target="fonts/font21.fntdata"/><Relationship Id="rId3" Type="http://schemas.openxmlformats.org/officeDocument/2006/relationships/viewProps" Target="viewProps.xml"/><Relationship Id="rId12" Type="http://schemas.openxmlformats.org/officeDocument/2006/relationships/slide" Target="slides/slide7.xml"/><Relationship Id="rId17" Type="http://schemas.openxmlformats.org/officeDocument/2006/relationships/font" Target="fonts/font17.fntdata"/><Relationship Id="rId7" Type="http://schemas.openxmlformats.org/officeDocument/2006/relationships/slide" Target="slides/slide2.xml"/><Relationship Id="rId25" Type="http://schemas.openxmlformats.org/officeDocument/2006/relationships/customXml" Target="../customXml/item3.xml"/><Relationship Id="rId16" Type="http://schemas.openxmlformats.org/officeDocument/2006/relationships/font" Target="fonts/font16.fntdata"/><Relationship Id="rId2" Type="http://schemas.openxmlformats.org/officeDocument/2006/relationships/presProps" Target="presProps.xml"/><Relationship Id="rId20" Type="http://schemas.openxmlformats.org/officeDocument/2006/relationships/font" Target="fonts/font20.fntdata"/><Relationship Id="rId1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6" Type="http://schemas.openxmlformats.org/officeDocument/2006/relationships/slide" Target="slides/slide1.xml"/><Relationship Id="rId24" Type="http://schemas.openxmlformats.org/officeDocument/2006/relationships/customXml" Target="../customXml/item2.xml"/><Relationship Id="rId15" Type="http://schemas.openxmlformats.org/officeDocument/2006/relationships/slide" Target="slides/slide10.xml"/><Relationship Id="rId5" Type="http://schemas.openxmlformats.org/officeDocument/2006/relationships/tableStyles" Target="tableStyles.xml"/><Relationship Id="rId23" Type="http://schemas.openxmlformats.org/officeDocument/2006/relationships/customXml" Target="../customXml/item1.xml"/><Relationship Id="rId10" Type="http://schemas.openxmlformats.org/officeDocument/2006/relationships/slide" Target="slides/slide5.xml"/><Relationship Id="rId19" Type="http://schemas.openxmlformats.org/officeDocument/2006/relationships/font" Target="fonts/font19.fntdata"/><Relationship Id="rId14" Type="http://schemas.openxmlformats.org/officeDocument/2006/relationships/slide" Target="slides/slide9.xml"/><Relationship Id="rId22" Type="http://schemas.openxmlformats.org/officeDocument/2006/relationships/font" Target="fonts/font22.fntdata"/><Relationship Id="rId4" Type="http://schemas.openxmlformats.org/officeDocument/2006/relationships/theme" Target="theme/theme1.xml"/><Relationship Id="rId9" Type="http://schemas.openxmlformats.org/officeDocument/2006/relationships/slide" Target="slides/slide4.xml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7.jpeg" Type="http://schemas.openxmlformats.org/officeDocument/2006/relationships/image"/><Relationship Id="rId5" Target="https://www.youtube.com/watch?v=2NqAZ_aoSvg" TargetMode="External" Type="http://schemas.openxmlformats.org/officeDocument/2006/relationships/video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jpeg" Type="http://schemas.openxmlformats.org/officeDocument/2006/relationships/image"/><Relationship Id="rId3" Target="../media/image9.jpeg" Type="http://schemas.openxmlformats.org/officeDocument/2006/relationships/image"/><Relationship Id="rId4" Target="../media/image2.png" Type="http://schemas.openxmlformats.org/officeDocument/2006/relationships/image"/><Relationship Id="rId5" Target="../media/image3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7.jpeg" Type="http://schemas.openxmlformats.org/officeDocument/2006/relationships/image"/><Relationship Id="rId7" Target="https://youtu.be/-t0FongNnfk?si=RZsREBglo2VPPjFC" TargetMode="External" Type="http://schemas.openxmlformats.org/officeDocument/2006/relationships/video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11.png" Type="http://schemas.openxmlformats.org/officeDocument/2006/relationships/image"/><Relationship Id="rId7" Target="../media/image12.svg" Type="http://schemas.openxmlformats.org/officeDocument/2006/relationships/image"/><Relationship Id="rId8" Target="../media/image13.png" Type="http://schemas.openxmlformats.org/officeDocument/2006/relationships/image"/><Relationship Id="rId9" Target="../media/image14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15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16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028700" y="1265588"/>
            <a:ext cx="16230600" cy="0"/>
          </a:xfrm>
          <a:prstGeom prst="line">
            <a:avLst/>
          </a:prstGeom>
          <a:ln cap="flat" w="2857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1028700" y="5273683"/>
            <a:ext cx="9892591" cy="3984617"/>
            <a:chOff x="0" y="0"/>
            <a:chExt cx="1532621" cy="617321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532621" cy="617321"/>
            </a:xfrm>
            <a:custGeom>
              <a:avLst/>
              <a:gdLst/>
              <a:ahLst/>
              <a:cxnLst/>
              <a:rect r="r" b="b" t="t" l="l"/>
              <a:pathLst>
                <a:path h="617321" w="1532621">
                  <a:moveTo>
                    <a:pt x="0" y="0"/>
                  </a:moveTo>
                  <a:lnTo>
                    <a:pt x="1532621" y="0"/>
                  </a:lnTo>
                  <a:lnTo>
                    <a:pt x="1532621" y="617321"/>
                  </a:lnTo>
                  <a:lnTo>
                    <a:pt x="0" y="617321"/>
                  </a:lnTo>
                  <a:close/>
                </a:path>
              </a:pathLst>
            </a:custGeom>
            <a:blipFill>
              <a:blip r:embed="rId2"/>
              <a:stretch>
                <a:fillRect l="0" t="-32756" r="0" b="-32756"/>
              </a:stretch>
            </a:blipFill>
          </p:spPr>
        </p:sp>
      </p:grpSp>
      <p:sp>
        <p:nvSpPr>
          <p:cNvPr name="AutoShape 5" id="5"/>
          <p:cNvSpPr/>
          <p:nvPr/>
        </p:nvSpPr>
        <p:spPr>
          <a:xfrm>
            <a:off x="11425065" y="8765474"/>
            <a:ext cx="5834235" cy="0"/>
          </a:xfrm>
          <a:prstGeom prst="line">
            <a:avLst/>
          </a:prstGeom>
          <a:ln cap="flat" w="2857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15945753" y="1828702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303739" y="2941101"/>
            <a:ext cx="1890002" cy="1890002"/>
          </a:xfrm>
          <a:custGeom>
            <a:avLst/>
            <a:gdLst/>
            <a:ahLst/>
            <a:cxnLst/>
            <a:rect r="r" b="b" t="t" l="l"/>
            <a:pathLst>
              <a:path h="1890002" w="1890002">
                <a:moveTo>
                  <a:pt x="0" y="0"/>
                </a:moveTo>
                <a:lnTo>
                  <a:pt x="1890002" y="0"/>
                </a:lnTo>
                <a:lnTo>
                  <a:pt x="1890002" y="1890002"/>
                </a:lnTo>
                <a:lnTo>
                  <a:pt x="0" y="189000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5945753" y="744187"/>
            <a:ext cx="1313547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799"/>
              </a:lnSpc>
              <a:spcBef>
                <a:spcPct val="0"/>
              </a:spcBef>
            </a:pPr>
            <a:r>
              <a:rPr lang="en-US" b="true" sz="1999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PAGE 01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8700" y="1600102"/>
            <a:ext cx="12784454" cy="31447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2306"/>
              </a:lnSpc>
              <a:spcBef>
                <a:spcPct val="0"/>
              </a:spcBef>
            </a:pPr>
            <a:r>
              <a:rPr lang="en-US" b="true" sz="8790">
                <a:solidFill>
                  <a:srgbClr val="000000"/>
                </a:solidFill>
                <a:latin typeface="Coco Gothic Bold"/>
                <a:ea typeface="Coco Gothic Bold"/>
                <a:cs typeface="Coco Gothic Bold"/>
                <a:sym typeface="Coco Gothic Bold"/>
              </a:rPr>
              <a:t>LOGISTICS PROJECT PRESENTATION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3110519" y="8899525"/>
            <a:ext cx="4148781" cy="3606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799"/>
              </a:lnSpc>
              <a:spcBef>
                <a:spcPct val="0"/>
              </a:spcBef>
            </a:pPr>
            <a:r>
              <a:rPr lang="en-US" b="true" sz="1999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PRESENTED BY GROUP 1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1425065" y="6829343"/>
            <a:ext cx="6578088" cy="11557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36"/>
              </a:lnSpc>
              <a:spcBef>
                <a:spcPct val="0"/>
              </a:spcBef>
            </a:pPr>
            <a:r>
              <a:rPr lang="en-US" b="true" sz="3097" i="true">
                <a:solidFill>
                  <a:srgbClr val="000000"/>
                </a:solidFill>
                <a:latin typeface="Helvetica World Bold Italics"/>
                <a:ea typeface="Helvetica World Bold Italics"/>
                <a:cs typeface="Helvetica World Bold Italics"/>
                <a:sym typeface="Helvetica World Bold Italics"/>
              </a:rPr>
              <a:t>AUTOMATED RAIL-BASED LOADING &amp; UNLOADING SYSTEM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028700" y="1265588"/>
            <a:ext cx="16230600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9470571" y="1901487"/>
            <a:ext cx="7788729" cy="6484025"/>
            <a:chOff x="0" y="0"/>
            <a:chExt cx="2227844" cy="185465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227844" cy="1854654"/>
            </a:xfrm>
            <a:custGeom>
              <a:avLst/>
              <a:gdLst/>
              <a:ahLst/>
              <a:cxnLst/>
              <a:rect r="r" b="b" t="t" l="l"/>
              <a:pathLst>
                <a:path h="1854654" w="2227844">
                  <a:moveTo>
                    <a:pt x="0" y="0"/>
                  </a:moveTo>
                  <a:lnTo>
                    <a:pt x="2227844" y="0"/>
                  </a:lnTo>
                  <a:lnTo>
                    <a:pt x="2227844" y="1854654"/>
                  </a:lnTo>
                  <a:lnTo>
                    <a:pt x="0" y="1854654"/>
                  </a:lnTo>
                  <a:close/>
                </a:path>
              </a:pathLst>
            </a:custGeom>
            <a:blipFill>
              <a:blip r:embed="rId2"/>
              <a:stretch>
                <a:fillRect l="-4410" t="0" r="-4410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1028700" y="8899525"/>
            <a:ext cx="4148781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799"/>
              </a:lnSpc>
              <a:spcBef>
                <a:spcPct val="0"/>
              </a:spcBef>
            </a:pPr>
            <a:r>
              <a:rPr lang="en-US" b="true" sz="1999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LOGISTICS PRESENTATION</a:t>
            </a:r>
          </a:p>
        </p:txBody>
      </p:sp>
      <p:sp>
        <p:nvSpPr>
          <p:cNvPr name="AutoShape 6" id="6"/>
          <p:cNvSpPr/>
          <p:nvPr/>
        </p:nvSpPr>
        <p:spPr>
          <a:xfrm>
            <a:off x="1028700" y="8765474"/>
            <a:ext cx="16230600" cy="0"/>
          </a:xfrm>
          <a:prstGeom prst="line">
            <a:avLst/>
          </a:prstGeom>
          <a:ln cap="flat" w="2857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16771007" y="8922637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-2597807" y="8922637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348943" y="2193320"/>
            <a:ext cx="1080289" cy="1080289"/>
          </a:xfrm>
          <a:custGeom>
            <a:avLst/>
            <a:gdLst/>
            <a:ahLst/>
            <a:cxnLst/>
            <a:rect r="r" b="b" t="t" l="l"/>
            <a:pathLst>
              <a:path h="1080289" w="1080289">
                <a:moveTo>
                  <a:pt x="0" y="0"/>
                </a:moveTo>
                <a:lnTo>
                  <a:pt x="1080288" y="0"/>
                </a:lnTo>
                <a:lnTo>
                  <a:pt x="1080288" y="1080289"/>
                </a:lnTo>
                <a:lnTo>
                  <a:pt x="0" y="108028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5945753" y="744187"/>
            <a:ext cx="1313547" cy="361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799"/>
              </a:lnSpc>
              <a:spcBef>
                <a:spcPct val="0"/>
              </a:spcBef>
            </a:pPr>
            <a:r>
              <a:rPr lang="en-US" b="true" sz="1999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PAGE 11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28700" y="4216495"/>
            <a:ext cx="6860387" cy="22664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59"/>
              </a:lnSpc>
              <a:spcBef>
                <a:spcPct val="0"/>
              </a:spcBef>
            </a:pPr>
            <a:r>
              <a:rPr lang="en-US" b="true" sz="6399">
                <a:solidFill>
                  <a:srgbClr val="000000"/>
                </a:solidFill>
                <a:latin typeface="Coco Gothic Bold"/>
                <a:ea typeface="Coco Gothic Bold"/>
                <a:cs typeface="Coco Gothic Bold"/>
                <a:sym typeface="Coco Gothic Bold"/>
              </a:rPr>
              <a:t>THANK YOU FOR YOUR TIME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028700" y="1265588"/>
            <a:ext cx="16230600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1028700" y="1265588"/>
            <a:ext cx="16230600" cy="9254271"/>
            <a:chOff x="0" y="0"/>
            <a:chExt cx="2604167" cy="1484829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604167" cy="1484829"/>
            </a:xfrm>
            <a:custGeom>
              <a:avLst/>
              <a:gdLst/>
              <a:ahLst/>
              <a:cxnLst/>
              <a:rect r="r" b="b" t="t" l="l"/>
              <a:pathLst>
                <a:path h="1484829" w="2604167">
                  <a:moveTo>
                    <a:pt x="0" y="0"/>
                  </a:moveTo>
                  <a:lnTo>
                    <a:pt x="2604167" y="0"/>
                  </a:lnTo>
                  <a:lnTo>
                    <a:pt x="2604167" y="1484829"/>
                  </a:lnTo>
                  <a:lnTo>
                    <a:pt x="0" y="1484829"/>
                  </a:lnTo>
                  <a:close/>
                </a:path>
              </a:pathLst>
            </a:custGeom>
            <a:blipFill>
              <a:blip r:embed="rId2"/>
              <a:stretch>
                <a:fillRect l="-2944" t="0" r="-2944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15945753" y="744187"/>
            <a:ext cx="1313547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799"/>
              </a:lnSpc>
              <a:spcBef>
                <a:spcPct val="0"/>
              </a:spcBef>
            </a:pPr>
            <a:r>
              <a:rPr lang="en-US" b="true" sz="1999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PAGE 02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970366" y="2364007"/>
            <a:ext cx="504374" cy="4343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b="true" sz="2400">
                <a:solidFill>
                  <a:srgbClr val="FFFFFF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1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970366" y="8250555"/>
            <a:ext cx="504374" cy="4343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b="true" sz="2400">
                <a:solidFill>
                  <a:srgbClr val="FFFFFF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4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8700" y="9323705"/>
            <a:ext cx="12747102" cy="9632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79"/>
              </a:lnSpc>
            </a:pPr>
            <a:r>
              <a:rPr lang="en-US" sz="5199">
                <a:solidFill>
                  <a:srgbClr val="000000"/>
                </a:solidFill>
                <a:latin typeface="站酷快乐体"/>
                <a:ea typeface="站酷快乐体"/>
                <a:cs typeface="站酷快乐体"/>
                <a:sym typeface="站酷快乐体"/>
              </a:rPr>
              <a:t>WORK BREAKDOWN STRUCTURE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540923" y="8684895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2367723" y="8684895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pic>
        <p:nvPicPr>
          <p:cNvPr name="Picture 4" id="4"/>
          <p:cNvPicPr>
            <a:picLocks noChangeAspect="true"/>
          </p:cNvPicPr>
          <p:nvPr>
            <a:videoFile r:link="rId5"/>
          </p:nvPr>
        </p:nvPicPr>
        <p:blipFill>
          <a:blip r:embed="rId4"/>
          <a:stretch>
            <a:fillRect/>
          </a:stretch>
        </p:blipFill>
        <p:spPr>
          <a:xfrm rot="0">
            <a:off x="1899093" y="642943"/>
            <a:ext cx="1464183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028700" y="1265588"/>
            <a:ext cx="16230600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" id="3"/>
          <p:cNvSpPr txBox="true"/>
          <p:nvPr/>
        </p:nvSpPr>
        <p:spPr>
          <a:xfrm rot="0">
            <a:off x="1028700" y="1337518"/>
            <a:ext cx="9633430" cy="11043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59"/>
              </a:lnSpc>
              <a:spcBef>
                <a:spcPct val="0"/>
              </a:spcBef>
            </a:pPr>
            <a:r>
              <a:rPr lang="en-US" sz="6399">
                <a:solidFill>
                  <a:srgbClr val="000000"/>
                </a:solidFill>
                <a:latin typeface="字由点字仙侠体"/>
                <a:ea typeface="字由点字仙侠体"/>
                <a:cs typeface="字由点字仙侠体"/>
                <a:sym typeface="字由点字仙侠体"/>
              </a:rPr>
              <a:t>PROBLEM STATEMENT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10662130" y="1828702"/>
            <a:ext cx="6597170" cy="3645962"/>
            <a:chOff x="0" y="0"/>
            <a:chExt cx="1022074" cy="564855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022074" cy="564855"/>
            </a:xfrm>
            <a:custGeom>
              <a:avLst/>
              <a:gdLst/>
              <a:ahLst/>
              <a:cxnLst/>
              <a:rect r="r" b="b" t="t" l="l"/>
              <a:pathLst>
                <a:path h="564855" w="1022074">
                  <a:moveTo>
                    <a:pt x="0" y="0"/>
                  </a:moveTo>
                  <a:lnTo>
                    <a:pt x="1022074" y="0"/>
                  </a:lnTo>
                  <a:lnTo>
                    <a:pt x="1022074" y="564855"/>
                  </a:lnTo>
                  <a:lnTo>
                    <a:pt x="0" y="564855"/>
                  </a:lnTo>
                  <a:close/>
                </a:path>
              </a:pathLst>
            </a:custGeom>
            <a:blipFill>
              <a:blip r:embed="rId2"/>
              <a:stretch>
                <a:fillRect l="0" t="-10277" r="0" b="-10277"/>
              </a:stretch>
            </a:blipFill>
          </p:spPr>
        </p:sp>
      </p:grpSp>
      <p:grpSp>
        <p:nvGrpSpPr>
          <p:cNvPr name="Group 6" id="6"/>
          <p:cNvGrpSpPr/>
          <p:nvPr/>
        </p:nvGrpSpPr>
        <p:grpSpPr>
          <a:xfrm rot="0">
            <a:off x="10662130" y="5612338"/>
            <a:ext cx="6597170" cy="3645962"/>
            <a:chOff x="0" y="0"/>
            <a:chExt cx="1022074" cy="56485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022074" cy="564855"/>
            </a:xfrm>
            <a:custGeom>
              <a:avLst/>
              <a:gdLst/>
              <a:ahLst/>
              <a:cxnLst/>
              <a:rect r="r" b="b" t="t" l="l"/>
              <a:pathLst>
                <a:path h="564855" w="1022074">
                  <a:moveTo>
                    <a:pt x="0" y="0"/>
                  </a:moveTo>
                  <a:lnTo>
                    <a:pt x="1022074" y="0"/>
                  </a:lnTo>
                  <a:lnTo>
                    <a:pt x="1022074" y="564855"/>
                  </a:lnTo>
                  <a:lnTo>
                    <a:pt x="0" y="564855"/>
                  </a:lnTo>
                  <a:close/>
                </a:path>
              </a:pathLst>
            </a:custGeom>
            <a:blipFill>
              <a:blip r:embed="rId3"/>
              <a:stretch>
                <a:fillRect l="0" t="-10277" r="0" b="-10277"/>
              </a:stretch>
            </a:blipFill>
          </p:spPr>
        </p:sp>
      </p:grpSp>
      <p:grpSp>
        <p:nvGrpSpPr>
          <p:cNvPr name="Group 8" id="8"/>
          <p:cNvGrpSpPr/>
          <p:nvPr/>
        </p:nvGrpSpPr>
        <p:grpSpPr>
          <a:xfrm rot="0">
            <a:off x="1028700" y="5236172"/>
            <a:ext cx="1543050" cy="1543050"/>
            <a:chOff x="0" y="0"/>
            <a:chExt cx="406400" cy="4064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06400" cy="406400"/>
            </a:xfrm>
            <a:custGeom>
              <a:avLst/>
              <a:gdLst/>
              <a:ahLst/>
              <a:cxnLst/>
              <a:rect r="r" b="b" t="t" l="l"/>
              <a:pathLst>
                <a:path h="406400" w="406400">
                  <a:moveTo>
                    <a:pt x="0" y="0"/>
                  </a:moveTo>
                  <a:lnTo>
                    <a:pt x="406400" y="0"/>
                  </a:lnTo>
                  <a:lnTo>
                    <a:pt x="4064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28575"/>
              <a:ext cx="406400" cy="434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028700" y="2759672"/>
            <a:ext cx="1543050" cy="1543050"/>
            <a:chOff x="0" y="0"/>
            <a:chExt cx="406400" cy="4064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06400" cy="406400"/>
            </a:xfrm>
            <a:custGeom>
              <a:avLst/>
              <a:gdLst/>
              <a:ahLst/>
              <a:cxnLst/>
              <a:rect r="r" b="b" t="t" l="l"/>
              <a:pathLst>
                <a:path h="406400" w="406400">
                  <a:moveTo>
                    <a:pt x="0" y="0"/>
                  </a:moveTo>
                  <a:lnTo>
                    <a:pt x="406400" y="0"/>
                  </a:lnTo>
                  <a:lnTo>
                    <a:pt x="4064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28575"/>
              <a:ext cx="406400" cy="434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16376233" y="8684895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0">
            <a:off x="1028700" y="7715250"/>
            <a:ext cx="1543050" cy="1543050"/>
            <a:chOff x="0" y="0"/>
            <a:chExt cx="406400" cy="4064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406400" cy="406400"/>
            </a:xfrm>
            <a:custGeom>
              <a:avLst/>
              <a:gdLst/>
              <a:ahLst/>
              <a:cxnLst/>
              <a:rect r="r" b="b" t="t" l="l"/>
              <a:pathLst>
                <a:path h="406400" w="406400">
                  <a:moveTo>
                    <a:pt x="0" y="0"/>
                  </a:moveTo>
                  <a:lnTo>
                    <a:pt x="406400" y="0"/>
                  </a:lnTo>
                  <a:lnTo>
                    <a:pt x="406400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28575"/>
              <a:ext cx="406400" cy="434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15945753" y="744187"/>
            <a:ext cx="1313547" cy="361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799"/>
              </a:lnSpc>
              <a:spcBef>
                <a:spcPct val="0"/>
              </a:spcBef>
            </a:pPr>
            <a:r>
              <a:rPr lang="en-US" b="true" sz="1999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PAGE 04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028700" y="3018588"/>
            <a:ext cx="1543050" cy="735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FFFFFF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1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028700" y="5602917"/>
            <a:ext cx="1543050" cy="735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FFFFFF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2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028700" y="8084147"/>
            <a:ext cx="1543050" cy="735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FFFFFF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3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0" y="4238740"/>
            <a:ext cx="12962350" cy="8966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</a:p>
        </p:txBody>
      </p:sp>
      <p:sp>
        <p:nvSpPr>
          <p:cNvPr name="TextBox 23" id="23"/>
          <p:cNvSpPr txBox="true"/>
          <p:nvPr/>
        </p:nvSpPr>
        <p:spPr>
          <a:xfrm rot="0">
            <a:off x="2770428" y="3018588"/>
            <a:ext cx="6585398" cy="11899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WenQuanYi"/>
                <a:ea typeface="WenQuanYi"/>
                <a:cs typeface="WenQuanYi"/>
                <a:sym typeface="WenQuanYi"/>
              </a:rPr>
              <a:t>Inefficient loading and unloading process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2770428" y="5286115"/>
            <a:ext cx="6585398" cy="11899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WenQuanYi"/>
                <a:ea typeface="WenQuanYi"/>
                <a:cs typeface="WenQuanYi"/>
                <a:sym typeface="WenQuanYi"/>
              </a:rPr>
              <a:t>Time-consuming process and labor intensive.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2770428" y="8287511"/>
            <a:ext cx="6585398" cy="5898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WenQuanYi"/>
                <a:ea typeface="WenQuanYi"/>
                <a:cs typeface="WenQuanYi"/>
                <a:sym typeface="WenQuanYi"/>
              </a:rPr>
              <a:t>High operational costs.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028700" y="1265588"/>
            <a:ext cx="16230600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16540923" y="8684895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2367723" y="8684895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028700" y="4495067"/>
            <a:ext cx="16230600" cy="4763233"/>
            <a:chOff x="0" y="0"/>
            <a:chExt cx="2514545" cy="7379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514545" cy="737949"/>
            </a:xfrm>
            <a:custGeom>
              <a:avLst/>
              <a:gdLst/>
              <a:ahLst/>
              <a:cxnLst/>
              <a:rect r="r" b="b" t="t" l="l"/>
              <a:pathLst>
                <a:path h="737949" w="2514545">
                  <a:moveTo>
                    <a:pt x="0" y="0"/>
                  </a:moveTo>
                  <a:lnTo>
                    <a:pt x="2514545" y="0"/>
                  </a:lnTo>
                  <a:lnTo>
                    <a:pt x="2514545" y="737949"/>
                  </a:lnTo>
                  <a:lnTo>
                    <a:pt x="0" y="737949"/>
                  </a:lnTo>
                  <a:close/>
                </a:path>
              </a:pathLst>
            </a:custGeom>
            <a:blipFill>
              <a:blip r:embed="rId4"/>
              <a:stretch>
                <a:fillRect l="0" t="-15512" r="0" b="-76158"/>
              </a:stretch>
            </a:blipFill>
          </p:spPr>
        </p:sp>
      </p:grpSp>
      <p:sp>
        <p:nvSpPr>
          <p:cNvPr name="TextBox 7" id="7"/>
          <p:cNvSpPr txBox="true"/>
          <p:nvPr/>
        </p:nvSpPr>
        <p:spPr>
          <a:xfrm rot="0">
            <a:off x="15945753" y="744187"/>
            <a:ext cx="1313547" cy="361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799"/>
              </a:lnSpc>
              <a:spcBef>
                <a:spcPct val="0"/>
              </a:spcBef>
            </a:pPr>
            <a:r>
              <a:rPr lang="en-US" b="true" sz="1999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PAGE 05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28700" y="1567526"/>
            <a:ext cx="6787330" cy="11328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59"/>
              </a:lnSpc>
              <a:spcBef>
                <a:spcPct val="0"/>
              </a:spcBef>
            </a:pPr>
            <a:r>
              <a:rPr lang="en-US" b="true" sz="6399">
                <a:solidFill>
                  <a:srgbClr val="000000"/>
                </a:solidFill>
                <a:latin typeface="Coco Gothic Bold"/>
                <a:ea typeface="Coco Gothic Bold"/>
                <a:cs typeface="Coco Gothic Bold"/>
                <a:sym typeface="Coco Gothic Bold"/>
              </a:rPr>
              <a:t>SOLUTION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8700" y="3623966"/>
            <a:ext cx="12949919" cy="6089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60"/>
              </a:lnSpc>
              <a:spcBef>
                <a:spcPct val="0"/>
              </a:spcBef>
            </a:pPr>
            <a:r>
              <a:rPr lang="en-US" b="true" sz="3400">
                <a:solidFill>
                  <a:srgbClr val="000000"/>
                </a:solidFill>
                <a:latin typeface="Coco Gothic Bold"/>
                <a:ea typeface="Coco Gothic Bold"/>
                <a:cs typeface="Coco Gothic Bold"/>
                <a:sym typeface="Coco Gothic Bold"/>
              </a:rPr>
              <a:t>AUTOMATED TRUCK LOADING &amp; UNLOADING SYSTEM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028700" y="1265588"/>
            <a:ext cx="16230600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" id="3"/>
          <p:cNvSpPr txBox="true"/>
          <p:nvPr/>
        </p:nvSpPr>
        <p:spPr>
          <a:xfrm rot="0">
            <a:off x="15945753" y="744187"/>
            <a:ext cx="1313547" cy="361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799"/>
              </a:lnSpc>
              <a:spcBef>
                <a:spcPct val="0"/>
              </a:spcBef>
            </a:pPr>
            <a:r>
              <a:rPr lang="en-US" b="true" sz="1999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PAGE 06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14817597" y="7809090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6334853" y="2450071"/>
            <a:ext cx="1080289" cy="1080289"/>
          </a:xfrm>
          <a:custGeom>
            <a:avLst/>
            <a:gdLst/>
            <a:ahLst/>
            <a:cxnLst/>
            <a:rect r="r" b="b" t="t" l="l"/>
            <a:pathLst>
              <a:path h="1080289" w="1080289">
                <a:moveTo>
                  <a:pt x="0" y="0"/>
                </a:moveTo>
                <a:lnTo>
                  <a:pt x="1080288" y="0"/>
                </a:lnTo>
                <a:lnTo>
                  <a:pt x="1080288" y="1080288"/>
                </a:lnTo>
                <a:lnTo>
                  <a:pt x="0" y="10802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pic>
        <p:nvPicPr>
          <p:cNvPr name="Picture 6" id="6"/>
          <p:cNvPicPr>
            <a:picLocks noChangeAspect="true"/>
          </p:cNvPicPr>
          <p:nvPr>
            <a:videoFile r:link="rId7"/>
          </p:nvPr>
        </p:nvPicPr>
        <p:blipFill>
          <a:blip r:embed="rId6"/>
          <a:stretch>
            <a:fillRect/>
          </a:stretch>
        </p:blipFill>
        <p:spPr>
          <a:xfrm rot="0">
            <a:off x="1028700" y="1872328"/>
            <a:ext cx="13140875" cy="738597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028700" y="1265588"/>
            <a:ext cx="16230600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" id="3"/>
          <p:cNvSpPr txBox="true"/>
          <p:nvPr/>
        </p:nvSpPr>
        <p:spPr>
          <a:xfrm rot="0">
            <a:off x="11571601" y="1666777"/>
            <a:ext cx="5687699" cy="11328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59"/>
              </a:lnSpc>
              <a:spcBef>
                <a:spcPct val="0"/>
              </a:spcBef>
            </a:pPr>
            <a:r>
              <a:rPr lang="en-US" b="true" sz="6399">
                <a:solidFill>
                  <a:srgbClr val="000000"/>
                </a:solidFill>
                <a:latin typeface="Coco Gothic Bold"/>
                <a:ea typeface="Coco Gothic Bold"/>
                <a:cs typeface="Coco Gothic Bold"/>
                <a:sym typeface="Coco Gothic Bold"/>
              </a:rPr>
              <a:t>BENEFITS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1028700" y="1828702"/>
            <a:ext cx="4843609" cy="7429598"/>
            <a:chOff x="0" y="0"/>
            <a:chExt cx="1275683" cy="1956767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275683" cy="1956766"/>
            </a:xfrm>
            <a:custGeom>
              <a:avLst/>
              <a:gdLst/>
              <a:ahLst/>
              <a:cxnLst/>
              <a:rect r="r" b="b" t="t" l="l"/>
              <a:pathLst>
                <a:path h="1956766" w="1275683">
                  <a:moveTo>
                    <a:pt x="0" y="0"/>
                  </a:moveTo>
                  <a:lnTo>
                    <a:pt x="1275683" y="0"/>
                  </a:lnTo>
                  <a:lnTo>
                    <a:pt x="1275683" y="1956766"/>
                  </a:lnTo>
                  <a:lnTo>
                    <a:pt x="0" y="1956766"/>
                  </a:ln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28575"/>
              <a:ext cx="1275683" cy="198534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6022263" y="1828702"/>
            <a:ext cx="4843609" cy="7429598"/>
            <a:chOff x="0" y="0"/>
            <a:chExt cx="1275683" cy="1956767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275683" cy="1956766"/>
            </a:xfrm>
            <a:custGeom>
              <a:avLst/>
              <a:gdLst/>
              <a:ahLst/>
              <a:cxnLst/>
              <a:rect r="r" b="b" t="t" l="l"/>
              <a:pathLst>
                <a:path h="1956766" w="1275683">
                  <a:moveTo>
                    <a:pt x="0" y="0"/>
                  </a:moveTo>
                  <a:lnTo>
                    <a:pt x="1275683" y="0"/>
                  </a:lnTo>
                  <a:lnTo>
                    <a:pt x="1275683" y="1956766"/>
                  </a:lnTo>
                  <a:lnTo>
                    <a:pt x="0" y="1956766"/>
                  </a:lnTo>
                  <a:close/>
                </a:path>
              </a:pathLst>
            </a:custGeom>
            <a:solidFill>
              <a:srgbClr val="5CE1E6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28575"/>
              <a:ext cx="1275683" cy="198534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14817597" y="7809090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6334853" y="2450071"/>
            <a:ext cx="1080289" cy="1080289"/>
          </a:xfrm>
          <a:custGeom>
            <a:avLst/>
            <a:gdLst/>
            <a:ahLst/>
            <a:cxnLst/>
            <a:rect r="r" b="b" t="t" l="l"/>
            <a:pathLst>
              <a:path h="1080289" w="1080289">
                <a:moveTo>
                  <a:pt x="0" y="0"/>
                </a:moveTo>
                <a:lnTo>
                  <a:pt x="1080288" y="0"/>
                </a:lnTo>
                <a:lnTo>
                  <a:pt x="1080288" y="1080288"/>
                </a:lnTo>
                <a:lnTo>
                  <a:pt x="0" y="10802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2244354" y="3486101"/>
            <a:ext cx="2412302" cy="4114800"/>
          </a:xfrm>
          <a:custGeom>
            <a:avLst/>
            <a:gdLst/>
            <a:ahLst/>
            <a:cxnLst/>
            <a:rect r="r" b="b" t="t" l="l"/>
            <a:pathLst>
              <a:path h="4114800" w="2412302">
                <a:moveTo>
                  <a:pt x="0" y="0"/>
                </a:moveTo>
                <a:lnTo>
                  <a:pt x="2412301" y="0"/>
                </a:lnTo>
                <a:lnTo>
                  <a:pt x="241230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6593246" y="3914777"/>
            <a:ext cx="3701645" cy="3257447"/>
          </a:xfrm>
          <a:custGeom>
            <a:avLst/>
            <a:gdLst/>
            <a:ahLst/>
            <a:cxnLst/>
            <a:rect r="r" b="b" t="t" l="l"/>
            <a:pathLst>
              <a:path h="3257447" w="3701645">
                <a:moveTo>
                  <a:pt x="0" y="0"/>
                </a:moveTo>
                <a:lnTo>
                  <a:pt x="3701644" y="0"/>
                </a:lnTo>
                <a:lnTo>
                  <a:pt x="3701644" y="3257448"/>
                </a:lnTo>
                <a:lnTo>
                  <a:pt x="0" y="325744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5945753" y="744187"/>
            <a:ext cx="1313547" cy="361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799"/>
              </a:lnSpc>
              <a:spcBef>
                <a:spcPct val="0"/>
              </a:spcBef>
            </a:pPr>
            <a:r>
              <a:rPr lang="en-US" b="true" sz="1999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PAGE 07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1227619" y="4193836"/>
            <a:ext cx="6375663" cy="29026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830557" indent="-415279" lvl="1">
              <a:lnSpc>
                <a:spcPts val="5385"/>
              </a:lnSpc>
              <a:buFont typeface="Arial"/>
              <a:buChar char="•"/>
            </a:pPr>
            <a:r>
              <a:rPr lang="en-US" b="true" sz="3846">
                <a:solidFill>
                  <a:srgbClr val="00BF63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GREEN</a:t>
            </a:r>
            <a:r>
              <a:rPr lang="en-US" b="true" sz="3846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 SOLUTION</a:t>
            </a:r>
          </a:p>
          <a:p>
            <a:pPr algn="just" marL="830557" indent="-415279" lvl="1">
              <a:lnSpc>
                <a:spcPts val="5385"/>
              </a:lnSpc>
              <a:buFont typeface="Arial"/>
              <a:buChar char="•"/>
            </a:pPr>
            <a:r>
              <a:rPr lang="en-US" b="true" sz="3846">
                <a:solidFill>
                  <a:srgbClr val="FFCC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EFFICIENCY</a:t>
            </a:r>
          </a:p>
          <a:p>
            <a:pPr algn="just" marL="830557" indent="-415279" lvl="1">
              <a:lnSpc>
                <a:spcPts val="5385"/>
              </a:lnSpc>
              <a:buFont typeface="Arial"/>
              <a:buChar char="•"/>
            </a:pPr>
            <a:r>
              <a:rPr lang="en-US" b="true" sz="3846">
                <a:solidFill>
                  <a:srgbClr val="5CE1E6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BETTER UTILIZATION</a:t>
            </a:r>
            <a:r>
              <a:rPr lang="en-US" b="true" sz="3846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 OF MANPOWER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028700" y="1265588"/>
            <a:ext cx="16230600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-1620153" y="1427513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5657525" y="7871428"/>
            <a:ext cx="1890002" cy="1890002"/>
          </a:xfrm>
          <a:custGeom>
            <a:avLst/>
            <a:gdLst/>
            <a:ahLst/>
            <a:cxnLst/>
            <a:rect r="r" b="b" t="t" l="l"/>
            <a:pathLst>
              <a:path h="1890002" w="1890002">
                <a:moveTo>
                  <a:pt x="0" y="0"/>
                </a:moveTo>
                <a:lnTo>
                  <a:pt x="1890002" y="0"/>
                </a:lnTo>
                <a:lnTo>
                  <a:pt x="1890002" y="1890002"/>
                </a:lnTo>
                <a:lnTo>
                  <a:pt x="0" y="189000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74388" y="2640887"/>
            <a:ext cx="15994932" cy="6997783"/>
          </a:xfrm>
          <a:custGeom>
            <a:avLst/>
            <a:gdLst/>
            <a:ahLst/>
            <a:cxnLst/>
            <a:rect r="r" b="b" t="t" l="l"/>
            <a:pathLst>
              <a:path h="6997783" w="15994932">
                <a:moveTo>
                  <a:pt x="0" y="0"/>
                </a:moveTo>
                <a:lnTo>
                  <a:pt x="15994931" y="0"/>
                </a:lnTo>
                <a:lnTo>
                  <a:pt x="15994931" y="6997783"/>
                </a:lnTo>
                <a:lnTo>
                  <a:pt x="0" y="699778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5945753" y="744187"/>
            <a:ext cx="1313547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799"/>
              </a:lnSpc>
              <a:spcBef>
                <a:spcPct val="0"/>
              </a:spcBef>
            </a:pPr>
            <a:r>
              <a:rPr lang="en-US" b="true" sz="1999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PAGE 09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6407260" y="931512"/>
            <a:ext cx="4929188" cy="1566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Costings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534765" y="7799795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35034" y="527064"/>
            <a:ext cx="1890002" cy="1890002"/>
          </a:xfrm>
          <a:custGeom>
            <a:avLst/>
            <a:gdLst/>
            <a:ahLst/>
            <a:cxnLst/>
            <a:rect r="r" b="b" t="t" l="l"/>
            <a:pathLst>
              <a:path h="1890002" w="1890002">
                <a:moveTo>
                  <a:pt x="0" y="0"/>
                </a:moveTo>
                <a:lnTo>
                  <a:pt x="1890001" y="0"/>
                </a:lnTo>
                <a:lnTo>
                  <a:pt x="1890001" y="1890002"/>
                </a:lnTo>
                <a:lnTo>
                  <a:pt x="0" y="189000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7259300" y="1775567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376275" y="3967951"/>
            <a:ext cx="11228213" cy="4262964"/>
          </a:xfrm>
          <a:custGeom>
            <a:avLst/>
            <a:gdLst/>
            <a:ahLst/>
            <a:cxnLst/>
            <a:rect r="r" b="b" t="t" l="l"/>
            <a:pathLst>
              <a:path h="4262964" w="11228213">
                <a:moveTo>
                  <a:pt x="0" y="0"/>
                </a:moveTo>
                <a:lnTo>
                  <a:pt x="11228213" y="0"/>
                </a:lnTo>
                <a:lnTo>
                  <a:pt x="11228213" y="4262963"/>
                </a:lnTo>
                <a:lnTo>
                  <a:pt x="0" y="42629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4555979" y="85242"/>
            <a:ext cx="8405372" cy="1566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OUR TIMELINE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696281" y="5744963"/>
            <a:ext cx="1939798" cy="5489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74"/>
              </a:lnSpc>
              <a:spcBef>
                <a:spcPct val="0"/>
              </a:spcBef>
            </a:pPr>
            <a:r>
              <a:rPr lang="en-US" b="true" sz="2982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STARTING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29746" y="5227933"/>
            <a:ext cx="2377202" cy="3584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99"/>
              </a:lnSpc>
              <a:spcBef>
                <a:spcPct val="0"/>
              </a:spcBef>
            </a:pPr>
            <a:r>
              <a:rPr lang="en-US" b="true" sz="1999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14TH FEB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923485" y="1991946"/>
            <a:ext cx="2377202" cy="3584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99"/>
              </a:lnSpc>
              <a:spcBef>
                <a:spcPct val="0"/>
              </a:spcBef>
            </a:pPr>
            <a:r>
              <a:rPr lang="en-US" b="true" sz="1999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19TH FEB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990900" y="2543316"/>
            <a:ext cx="4813874" cy="4479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b="true" sz="2499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STARTED PROPOSAL WRITING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477579" y="6484458"/>
            <a:ext cx="2513321" cy="4882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302261" indent="-151130" lvl="1">
              <a:lnSpc>
                <a:spcPts val="1960"/>
              </a:lnSpc>
              <a:buFont typeface="Arial"/>
              <a:buChar char="•"/>
            </a:pPr>
            <a:r>
              <a:rPr lang="en-US" b="true" sz="14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detemined to do this title</a:t>
            </a:r>
          </a:p>
          <a:p>
            <a:pPr algn="l" marL="302261" indent="-151130" lvl="1">
              <a:lnSpc>
                <a:spcPts val="1960"/>
              </a:lnSpc>
              <a:buFont typeface="Arial"/>
              <a:buChar char="•"/>
            </a:pPr>
            <a:r>
              <a:rPr lang="en-US" b="true" sz="14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Prepare materials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4141176" y="3041618"/>
            <a:ext cx="2005211" cy="7358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302261" indent="-151130" lvl="1">
              <a:lnSpc>
                <a:spcPts val="1960"/>
              </a:lnSpc>
              <a:buFont typeface="Arial"/>
              <a:buChar char="•"/>
            </a:pPr>
            <a:r>
              <a:rPr lang="en-US" b="true" sz="14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Objective</a:t>
            </a:r>
          </a:p>
          <a:p>
            <a:pPr algn="l" marL="302261" indent="-151130" lvl="1">
              <a:lnSpc>
                <a:spcPts val="1960"/>
              </a:lnSpc>
              <a:buFont typeface="Arial"/>
              <a:buChar char="•"/>
            </a:pPr>
            <a:r>
              <a:rPr lang="en-US" b="true" sz="14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Problem Statement</a:t>
            </a:r>
          </a:p>
          <a:p>
            <a:pPr algn="l" marL="302261" indent="-151130" lvl="1">
              <a:lnSpc>
                <a:spcPts val="1960"/>
              </a:lnSpc>
              <a:buFont typeface="Arial"/>
              <a:buChar char="•"/>
            </a:pPr>
            <a:r>
              <a:rPr lang="en-US" b="true" sz="14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Ideas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6616173" y="8554540"/>
            <a:ext cx="2377202" cy="3584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99"/>
              </a:lnSpc>
              <a:spcBef>
                <a:spcPct val="0"/>
              </a:spcBef>
            </a:pPr>
            <a:r>
              <a:rPr lang="en-US" b="true" sz="1999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25TH FEB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5264774" y="9008234"/>
            <a:ext cx="5080000" cy="4479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b="true" sz="2499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COMPLETED BASIC PROTOTYPE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115203" y="9560993"/>
            <a:ext cx="1379141" cy="4882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302261" indent="-151130" lvl="1">
              <a:lnSpc>
                <a:spcPts val="1960"/>
              </a:lnSpc>
              <a:buFont typeface="Arial"/>
              <a:buChar char="•"/>
            </a:pPr>
            <a:r>
              <a:rPr lang="en-US" b="true" sz="14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Truck Model</a:t>
            </a:r>
          </a:p>
          <a:p>
            <a:pPr algn="l" marL="302261" indent="-151130" lvl="1">
              <a:lnSpc>
                <a:spcPts val="1960"/>
              </a:lnSpc>
              <a:buFont typeface="Arial"/>
              <a:buChar char="•"/>
            </a:pPr>
            <a:r>
              <a:rPr lang="en-US" b="true" sz="14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Pallet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9400290" y="1991946"/>
            <a:ext cx="2377202" cy="3584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99"/>
              </a:lnSpc>
              <a:spcBef>
                <a:spcPct val="0"/>
              </a:spcBef>
            </a:pPr>
            <a:r>
              <a:rPr lang="en-US" b="true" sz="1999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11TH MAR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8413933" y="2502791"/>
            <a:ext cx="4795132" cy="4479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b="true" sz="2499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COMPLETED OUR PROTOTYPE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9158426" y="2962725"/>
            <a:ext cx="3306147" cy="2406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302261" indent="-151130" lvl="1">
              <a:lnSpc>
                <a:spcPts val="1960"/>
              </a:lnSpc>
              <a:buFont typeface="Arial"/>
              <a:buChar char="•"/>
            </a:pPr>
            <a:r>
              <a:rPr lang="en-US" b="true" sz="14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Combination of components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2020464" y="8554540"/>
            <a:ext cx="2377202" cy="3584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99"/>
              </a:lnSpc>
              <a:spcBef>
                <a:spcPct val="0"/>
              </a:spcBef>
            </a:pPr>
            <a:r>
              <a:rPr lang="en-US" b="true" sz="1999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13TH MAR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1517330" y="9008234"/>
            <a:ext cx="3383470" cy="4479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b="true" sz="2499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COMPLETED REPORT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1783467" y="9494318"/>
            <a:ext cx="3306147" cy="4882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302261" indent="-151130" lvl="1">
              <a:lnSpc>
                <a:spcPts val="1960"/>
              </a:lnSpc>
              <a:buFont typeface="Arial"/>
              <a:buChar char="•"/>
            </a:pPr>
            <a:r>
              <a:rPr lang="en-US" b="true" sz="14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Add in Grant Chart </a:t>
            </a:r>
          </a:p>
          <a:p>
            <a:pPr algn="l" marL="302261" indent="-151130" lvl="1">
              <a:lnSpc>
                <a:spcPts val="1960"/>
              </a:lnSpc>
              <a:buFont typeface="Arial"/>
              <a:buChar char="•"/>
            </a:pPr>
            <a:r>
              <a:rPr lang="en-US" b="true" sz="14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Costings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5584914" y="4908881"/>
            <a:ext cx="2377202" cy="3584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99"/>
              </a:lnSpc>
              <a:spcBef>
                <a:spcPct val="0"/>
              </a:spcBef>
            </a:pPr>
            <a:r>
              <a:rPr lang="en-US" b="true" sz="1999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21ST &amp; 26TH MAR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5273815" y="5527729"/>
            <a:ext cx="3076457" cy="11165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74"/>
              </a:lnSpc>
              <a:spcBef>
                <a:spcPct val="0"/>
              </a:spcBef>
            </a:pPr>
            <a:r>
              <a:rPr lang="en-US" b="true" sz="2982">
                <a:solidFill>
                  <a:srgbClr val="000000"/>
                </a:solidFill>
                <a:latin typeface="Helvetica World Bold"/>
                <a:ea typeface="Helvetica World Bold"/>
                <a:cs typeface="Helvetica World Bold"/>
                <a:sym typeface="Helvetica World Bold"/>
              </a:rPr>
              <a:t>PRESENTATION &amp; SHOWCASE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B2858A3900C94DB8AAF6281CF89507" ma:contentTypeVersion="11" ma:contentTypeDescription="Create a new document." ma:contentTypeScope="" ma:versionID="46f0f9b35d3a1e2771eebb6ccde99990">
  <xsd:schema xmlns:xsd="http://www.w3.org/2001/XMLSchema" xmlns:xs="http://www.w3.org/2001/XMLSchema" xmlns:p="http://schemas.microsoft.com/office/2006/metadata/properties" xmlns:ns2="c40d70c7-ee17-45ee-adba-97270b190dc2" xmlns:ns3="9d959286-2d78-4092-9e57-270b24f69cad" targetNamespace="http://schemas.microsoft.com/office/2006/metadata/properties" ma:root="true" ma:fieldsID="22aff9341ddf42f65eb0aff766fdc120" ns2:_="" ns3:_="">
    <xsd:import namespace="c40d70c7-ee17-45ee-adba-97270b190dc2"/>
    <xsd:import namespace="9d959286-2d78-4092-9e57-270b24f69cad"/>
    <xsd:element name="properties">
      <xsd:complexType>
        <xsd:sequence>
          <xsd:element name="documentManagement">
            <xsd:complexType>
              <xsd:all>
                <xsd:element ref="ns2:ReferenceId" minOccurs="0"/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0d70c7-ee17-45ee-adba-97270b190dc2" elementFormDefault="qualified">
    <xsd:import namespace="http://schemas.microsoft.com/office/2006/documentManagement/types"/>
    <xsd:import namespace="http://schemas.microsoft.com/office/infopath/2007/PartnerControls"/>
    <xsd:element name="ReferenceId" ma:index="8" nillable="true" ma:displayName="ReferenceId" ma:indexed="true" ma:internalName="ReferenceId">
      <xsd:simpleType>
        <xsd:restriction base="dms:Text"/>
      </xsd:simpleType>
    </xsd:element>
    <xsd:element name="lcf76f155ced4ddcb4097134ff3c332f" ma:index="10" nillable="true" ma:taxonomy="true" ma:internalName="lcf76f155ced4ddcb4097134ff3c332f" ma:taxonomyFieldName="MediaServiceImageTags" ma:displayName="Image Tags" ma:readOnly="false" ma:fieldId="{5cf76f15-5ced-4ddc-b409-7134ff3c332f}" ma:taxonomyMulti="true" ma:sspId="32315893-6516-4d2b-900b-f73cfeabc7a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959286-2d78-4092-9e57-270b24f69cad" elementFormDefault="qualified">
    <xsd:import namespace="http://schemas.microsoft.com/office/2006/documentManagement/types"/>
    <xsd:import namespace="http://schemas.microsoft.com/office/infopath/2007/PartnerControls"/>
    <xsd:element name="TaxCatchAll" ma:index="11" nillable="true" ma:displayName="Taxonomy Catch All Column" ma:hidden="true" ma:list="{60b292d8-e331-4b64-a9d0-71784bf83d26}" ma:internalName="TaxCatchAll" ma:showField="CatchAllData" ma:web="9d959286-2d78-4092-9e57-270b24f69c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d959286-2d78-4092-9e57-270b24f69cad" xsi:nil="true"/>
    <ReferenceId xmlns="c40d70c7-ee17-45ee-adba-97270b190dc2" xsi:nil="true"/>
    <lcf76f155ced4ddcb4097134ff3c332f xmlns="c40d70c7-ee17-45ee-adba-97270b190dc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6EC15CB-D169-4F45-8109-6289078B190B}"/>
</file>

<file path=customXml/itemProps2.xml><?xml version="1.0" encoding="utf-8"?>
<ds:datastoreItem xmlns:ds="http://schemas.openxmlformats.org/officeDocument/2006/customXml" ds:itemID="{7C590A5B-C5D4-4462-881B-4B822557A332}"/>
</file>

<file path=customXml/itemProps3.xml><?xml version="1.0" encoding="utf-8"?>
<ds:datastoreItem xmlns:ds="http://schemas.openxmlformats.org/officeDocument/2006/customXml" ds:itemID="{72F5C4B5-D466-4B3A-8E3C-09D7E5353DE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Black and White Minimalist Logistics Presentation</dc:title>
  <cp:revision>1</cp:revision>
  <dcterms:created xsi:type="dcterms:W3CDTF">2006-08-16T00:00:00Z</dcterms:created>
  <dcterms:modified xsi:type="dcterms:W3CDTF">2011-08-01T06:04:30Z</dcterms:modified>
  <dc:identifier>DAGiIamhK5c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0x010100E1B2858A3900C94DB8AAF6281CF89507</vt:lpwstr>
  </property>
</Properties>
</file>