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</p:sldMasterIdLst>
  <p:notesMasterIdLst>
    <p:notesMasterId r:id="rId34"/>
  </p:notesMasterIdLst>
  <p:sldIdLst>
    <p:sldId id="256" r:id="rId2"/>
    <p:sldId id="257" r:id="rId3"/>
    <p:sldId id="355" r:id="rId4"/>
    <p:sldId id="291" r:id="rId5"/>
    <p:sldId id="292" r:id="rId6"/>
    <p:sldId id="358" r:id="rId7"/>
    <p:sldId id="263" r:id="rId8"/>
    <p:sldId id="264" r:id="rId9"/>
    <p:sldId id="265" r:id="rId10"/>
    <p:sldId id="266" r:id="rId11"/>
    <p:sldId id="277" r:id="rId12"/>
    <p:sldId id="280" r:id="rId13"/>
    <p:sldId id="262" r:id="rId14"/>
    <p:sldId id="269" r:id="rId15"/>
    <p:sldId id="270" r:id="rId16"/>
    <p:sldId id="281" r:id="rId17"/>
    <p:sldId id="296" r:id="rId18"/>
    <p:sldId id="275" r:id="rId19"/>
    <p:sldId id="286" r:id="rId20"/>
    <p:sldId id="302" r:id="rId21"/>
    <p:sldId id="359" r:id="rId22"/>
    <p:sldId id="308" r:id="rId23"/>
    <p:sldId id="276" r:id="rId24"/>
    <p:sldId id="305" r:id="rId25"/>
    <p:sldId id="320" r:id="rId26"/>
    <p:sldId id="356" r:id="rId27"/>
    <p:sldId id="337" r:id="rId28"/>
    <p:sldId id="360" r:id="rId29"/>
    <p:sldId id="361" r:id="rId30"/>
    <p:sldId id="279" r:id="rId31"/>
    <p:sldId id="363" r:id="rId32"/>
    <p:sldId id="274" r:id="rId33"/>
  </p:sldIdLst>
  <p:sldSz cx="18288000" cy="10287000"/>
  <p:notesSz cx="9144000" cy="6858000"/>
  <p:embeddedFontLst>
    <p:embeddedFont>
      <p:font typeface="Arimo" panose="020B0604020202020204" charset="0"/>
      <p:regular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  <p:embeddedFont>
      <p:font typeface="Calibri Light" panose="020F0302020204030204" pitchFamily="34" charset="0"/>
      <p:regular r:id="rId40"/>
      <p:italic r:id="rId41"/>
    </p:embeddedFont>
    <p:embeddedFont>
      <p:font typeface="Josefin Sans Regular Bold Italics" panose="020B0604020202020204" charset="0"/>
      <p:regular r:id="rId42"/>
    </p:embeddedFont>
    <p:embeddedFont>
      <p:font typeface="Modern Love" panose="04090805081005020601" pitchFamily="82" charset="0"/>
      <p:regular r:id="rId43"/>
    </p:embeddedFont>
    <p:embeddedFont>
      <p:font typeface="Montserrat" panose="00000500000000000000" pitchFamily="2" charset="0"/>
      <p:regular r:id="rId44"/>
      <p:bold r:id="rId45"/>
      <p:italic r:id="rId46"/>
      <p:boldItalic r:id="rId47"/>
    </p:embeddedFont>
    <p:embeddedFont>
      <p:font typeface="Montserrat Bold" panose="00000800000000000000" charset="0"/>
      <p:regular r:id="rId48"/>
      <p:bold r:id="rId49"/>
    </p:embeddedFont>
    <p:embeddedFont>
      <p:font typeface="Montserrat Extra-Bold" panose="020B0604020202020204" charset="0"/>
      <p:regular r:id="rId50"/>
    </p:embeddedFont>
    <p:embeddedFont>
      <p:font typeface="Montserrat Extra-Bold Italics" panose="020B0604020202020204" charset="0"/>
      <p:regular r:id="rId51"/>
    </p:embeddedFont>
    <p:embeddedFont>
      <p:font typeface="Montserrat Italics" panose="020B0604020202020204" charset="0"/>
      <p:regular r:id="rId52"/>
    </p:embeddedFont>
    <p:embeddedFont>
      <p:font typeface="Montserrat Medium" panose="00000600000000000000" pitchFamily="2" charset="0"/>
      <p:regular r:id="rId53"/>
      <p:italic r:id="rId54"/>
    </p:embeddedFont>
    <p:embeddedFont>
      <p:font typeface="Montserrat SemiBold" panose="00000700000000000000" pitchFamily="2" charset="0"/>
      <p:bold r:id="rId55"/>
      <p:boldItalic r:id="rId56"/>
    </p:embeddedFont>
    <p:embeddedFont>
      <p:font typeface="Montserrat Semi-Bold" panose="020B0604020202020204" charset="0"/>
      <p:regular r:id="rId57"/>
    </p:embeddedFont>
    <p:embeddedFont>
      <p:font typeface="Open Sans Light" panose="020B0306030504020204" pitchFamily="34" charset="0"/>
      <p:regular r:id="rId58"/>
      <p:italic r:id="rId59"/>
    </p:embeddedFont>
    <p:embeddedFont>
      <p:font typeface="Open Sans Light Bold" panose="020B0604020202020204" charset="0"/>
      <p:regular r:id="rId60"/>
    </p:embeddedFont>
    <p:embeddedFont>
      <p:font typeface="Poppins Medium" panose="00000600000000000000" pitchFamily="2" charset="0"/>
      <p:regular r:id="rId61"/>
      <p:italic r:id="rId6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79" autoAdjust="0"/>
    <p:restoredTop sz="94622" autoAdjust="0"/>
  </p:normalViewPr>
  <p:slideViewPr>
    <p:cSldViewPr>
      <p:cViewPr>
        <p:scale>
          <a:sx n="40" d="100"/>
          <a:sy n="40" d="100"/>
        </p:scale>
        <p:origin x="111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font" Target="fonts/font16.fntdata"/><Relationship Id="rId55" Type="http://schemas.openxmlformats.org/officeDocument/2006/relationships/font" Target="fonts/font21.fntdata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3" Type="http://schemas.openxmlformats.org/officeDocument/2006/relationships/font" Target="fonts/font19.fntdata"/><Relationship Id="rId58" Type="http://schemas.openxmlformats.org/officeDocument/2006/relationships/font" Target="fonts/font24.fntdata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font" Target="fonts/font27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font" Target="fonts/font14.fntdata"/><Relationship Id="rId56" Type="http://schemas.openxmlformats.org/officeDocument/2006/relationships/font" Target="fonts/font22.fntdata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font" Target="fonts/font17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59" Type="http://schemas.openxmlformats.org/officeDocument/2006/relationships/font" Target="fonts/font25.fntdata"/><Relationship Id="rId20" Type="http://schemas.openxmlformats.org/officeDocument/2006/relationships/slide" Target="slides/slide19.xml"/><Relationship Id="rId41" Type="http://schemas.openxmlformats.org/officeDocument/2006/relationships/font" Target="fonts/font7.fntdata"/><Relationship Id="rId54" Type="http://schemas.openxmlformats.org/officeDocument/2006/relationships/font" Target="fonts/font20.fntdata"/><Relationship Id="rId62" Type="http://schemas.openxmlformats.org/officeDocument/2006/relationships/font" Target="fonts/font2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49" Type="http://schemas.openxmlformats.org/officeDocument/2006/relationships/font" Target="fonts/font15.fntdata"/><Relationship Id="rId57" Type="http://schemas.openxmlformats.org/officeDocument/2006/relationships/font" Target="fonts/font23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10.fntdata"/><Relationship Id="rId52" Type="http://schemas.openxmlformats.org/officeDocument/2006/relationships/font" Target="fonts/font18.fntdata"/><Relationship Id="rId60" Type="http://schemas.openxmlformats.org/officeDocument/2006/relationships/font" Target="fonts/font26.fntdata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font" Target="fonts/font5.fntdata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svg"/><Relationship Id="rId1" Type="http://schemas.openxmlformats.org/officeDocument/2006/relationships/image" Target="../media/image56.png"/><Relationship Id="rId6" Type="http://schemas.openxmlformats.org/officeDocument/2006/relationships/image" Target="../media/image61.svg"/><Relationship Id="rId5" Type="http://schemas.openxmlformats.org/officeDocument/2006/relationships/image" Target="../media/image60.png"/><Relationship Id="rId4" Type="http://schemas.openxmlformats.org/officeDocument/2006/relationships/image" Target="../media/image59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microsoft.com/office/2007/relationships/hdphoto" Target="../media/hdphoto7.wdp"/><Relationship Id="rId1" Type="http://schemas.openxmlformats.org/officeDocument/2006/relationships/image" Target="../media/image71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svg"/><Relationship Id="rId1" Type="http://schemas.openxmlformats.org/officeDocument/2006/relationships/image" Target="../media/image56.png"/><Relationship Id="rId6" Type="http://schemas.openxmlformats.org/officeDocument/2006/relationships/image" Target="../media/image61.svg"/><Relationship Id="rId5" Type="http://schemas.openxmlformats.org/officeDocument/2006/relationships/image" Target="../media/image60.png"/><Relationship Id="rId4" Type="http://schemas.openxmlformats.org/officeDocument/2006/relationships/image" Target="../media/image59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microsoft.com/office/2007/relationships/hdphoto" Target="../media/hdphoto7.wdp"/><Relationship Id="rId1" Type="http://schemas.openxmlformats.org/officeDocument/2006/relationships/image" Target="../media/image7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285CEB-9C7E-4D90-B943-F948CCDD4763}" type="doc">
      <dgm:prSet loTypeId="urn:microsoft.com/office/officeart/2005/8/layout/vList2" loCatId="list" qsTypeId="urn:microsoft.com/office/officeart/2005/8/quickstyle/3d1" qsCatId="3D" csTypeId="urn:microsoft.com/office/officeart/2005/8/colors/accent4_1" csCatId="accent4" phldr="1"/>
      <dgm:spPr/>
      <dgm:t>
        <a:bodyPr/>
        <a:lstStyle/>
        <a:p>
          <a:endParaRPr lang="en-MY"/>
        </a:p>
      </dgm:t>
    </dgm:pt>
    <dgm:pt modelId="{BB5671A8-C3FB-41C2-BD2B-926DEFB8162F}">
      <dgm:prSet phldrT="[Text]"/>
      <dgm:spPr/>
      <dgm:t>
        <a:bodyPr/>
        <a:lstStyle/>
        <a:p>
          <a:pPr algn="l"/>
          <a:r>
            <a:rPr lang="en-US" dirty="0">
              <a:latin typeface="+mn-lt"/>
            </a:rPr>
            <a:t>PART 1 (LIBRARY INTRODUCTION)</a:t>
          </a:r>
        </a:p>
      </dgm:t>
    </dgm:pt>
    <dgm:pt modelId="{D84CC69B-1054-4AFF-BE69-5EA3D339CD6E}" type="parTrans" cxnId="{FCE4E2B0-E7BA-4D0C-98D6-E65AC38BA460}">
      <dgm:prSet/>
      <dgm:spPr/>
      <dgm:t>
        <a:bodyPr/>
        <a:lstStyle/>
        <a:p>
          <a:pPr algn="l"/>
          <a:endParaRPr lang="en-MY"/>
        </a:p>
      </dgm:t>
    </dgm:pt>
    <dgm:pt modelId="{4797AA2D-5EE5-4857-8700-D6650D649179}" type="sibTrans" cxnId="{FCE4E2B0-E7BA-4D0C-98D6-E65AC38BA460}">
      <dgm:prSet/>
      <dgm:spPr/>
      <dgm:t>
        <a:bodyPr/>
        <a:lstStyle/>
        <a:p>
          <a:pPr algn="l"/>
          <a:endParaRPr lang="en-MY"/>
        </a:p>
      </dgm:t>
    </dgm:pt>
    <dgm:pt modelId="{5C0D61BC-3E5B-4761-9BE5-A9E5A2F5D006}">
      <dgm:prSet phldrT="[Text]"/>
      <dgm:spPr/>
      <dgm:t>
        <a:bodyPr/>
        <a:lstStyle/>
        <a:p>
          <a:pPr algn="l"/>
          <a:r>
            <a:rPr lang="en-US" dirty="0">
              <a:solidFill>
                <a:schemeClr val="tx1"/>
              </a:solidFill>
              <a:latin typeface="+mn-lt"/>
            </a:rPr>
            <a:t>PART 2 (</a:t>
          </a:r>
          <a:r>
            <a:rPr kumimoji="0" lang="en-US" b="0" i="0" u="none" strike="noStrike" cap="none" spc="58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rPr>
            <a:t>ACCESS TO ONLINE LIBRARY RESOURCES)</a:t>
          </a:r>
          <a:endParaRPr lang="en-US" dirty="0">
            <a:solidFill>
              <a:schemeClr val="tx1"/>
            </a:solidFill>
            <a:latin typeface="+mn-lt"/>
          </a:endParaRPr>
        </a:p>
      </dgm:t>
    </dgm:pt>
    <dgm:pt modelId="{F2A45A61-079D-4646-A169-9B385D64ECCD}" type="parTrans" cxnId="{F26EA2F5-6964-4083-BD71-29AF0C531C35}">
      <dgm:prSet/>
      <dgm:spPr/>
      <dgm:t>
        <a:bodyPr/>
        <a:lstStyle/>
        <a:p>
          <a:endParaRPr lang="en-MY"/>
        </a:p>
      </dgm:t>
    </dgm:pt>
    <dgm:pt modelId="{F04564A6-573D-4A02-BE60-F2D2A6175E6B}" type="sibTrans" cxnId="{F26EA2F5-6964-4083-BD71-29AF0C531C35}">
      <dgm:prSet/>
      <dgm:spPr/>
      <dgm:t>
        <a:bodyPr/>
        <a:lstStyle/>
        <a:p>
          <a:endParaRPr lang="en-MY"/>
        </a:p>
      </dgm:t>
    </dgm:pt>
    <dgm:pt modelId="{D37CFC14-E8F6-41CF-9026-07A3322F126C}">
      <dgm:prSet phldrT="[Text]"/>
      <dgm:spPr/>
      <dgm:t>
        <a:bodyPr/>
        <a:lstStyle/>
        <a:p>
          <a:pPr algn="l">
            <a:lnSpc>
              <a:spcPct val="100000"/>
            </a:lnSpc>
            <a:buFont typeface="Arial" panose="020B0604020202020204" pitchFamily="34" charset="0"/>
            <a:buChar char="•"/>
          </a:pPr>
          <a:r>
            <a:rPr lang="en-US" spc="58" dirty="0">
              <a:solidFill>
                <a:schemeClr val="bg1"/>
              </a:solidFill>
              <a:latin typeface="+mj-lt"/>
            </a:rPr>
            <a:t>Opening Hours, Do &amp; Don’t, Collection, Services, Spaces, Facilities</a:t>
          </a:r>
          <a:endParaRPr lang="en-US" dirty="0">
            <a:latin typeface="+mj-lt"/>
          </a:endParaRPr>
        </a:p>
      </dgm:t>
    </dgm:pt>
    <dgm:pt modelId="{4854217A-E8E7-44B2-9907-A4BC0BD3FD1A}" type="parTrans" cxnId="{FFC0A46A-CCDC-4683-B238-A8A8D11B2A29}">
      <dgm:prSet/>
      <dgm:spPr/>
      <dgm:t>
        <a:bodyPr/>
        <a:lstStyle/>
        <a:p>
          <a:endParaRPr lang="en-MY"/>
        </a:p>
      </dgm:t>
    </dgm:pt>
    <dgm:pt modelId="{190A103B-D3F7-4EF5-B687-3154C214119B}" type="sibTrans" cxnId="{FFC0A46A-CCDC-4683-B238-A8A8D11B2A29}">
      <dgm:prSet/>
      <dgm:spPr/>
      <dgm:t>
        <a:bodyPr/>
        <a:lstStyle/>
        <a:p>
          <a:endParaRPr lang="en-MY"/>
        </a:p>
      </dgm:t>
    </dgm:pt>
    <dgm:pt modelId="{3A997500-2425-43D7-A737-A02F0EB36704}">
      <dgm:prSet/>
      <dgm:spPr/>
      <dgm:t>
        <a:bodyPr/>
        <a:lstStyle/>
        <a:p>
          <a:pPr algn="l">
            <a:lnSpc>
              <a:spcPct val="100000"/>
            </a:lnSpc>
          </a:pPr>
          <a:r>
            <a:rPr lang="en-US" spc="58" dirty="0">
              <a:solidFill>
                <a:schemeClr val="bg1"/>
              </a:solidFill>
              <a:latin typeface="+mj-lt"/>
            </a:rPr>
            <a:t>Borrowing, Renewal, Hold on Item policy</a:t>
          </a:r>
        </a:p>
      </dgm:t>
    </dgm:pt>
    <dgm:pt modelId="{BD745DC5-6FEA-4883-B0BA-26F33F912BAF}" type="parTrans" cxnId="{C5B99C65-61E5-4F31-B1EA-CCF77592D0C0}">
      <dgm:prSet/>
      <dgm:spPr/>
      <dgm:t>
        <a:bodyPr/>
        <a:lstStyle/>
        <a:p>
          <a:endParaRPr lang="en-MY"/>
        </a:p>
      </dgm:t>
    </dgm:pt>
    <dgm:pt modelId="{2D53E788-EF2B-4F9E-A777-22DB608FD4F9}" type="sibTrans" cxnId="{C5B99C65-61E5-4F31-B1EA-CCF77592D0C0}">
      <dgm:prSet/>
      <dgm:spPr/>
      <dgm:t>
        <a:bodyPr/>
        <a:lstStyle/>
        <a:p>
          <a:endParaRPr lang="en-MY"/>
        </a:p>
      </dgm:t>
    </dgm:pt>
    <dgm:pt modelId="{3F1DC26F-0351-4BBE-BB16-CB28DAB592A1}">
      <dgm:prSet/>
      <dgm:spPr/>
      <dgm:t>
        <a:bodyPr/>
        <a:lstStyle/>
        <a:p>
          <a:pPr algn="l">
            <a:lnSpc>
              <a:spcPct val="100000"/>
            </a:lnSpc>
          </a:pPr>
          <a:r>
            <a:rPr lang="en-US" spc="58" dirty="0">
              <a:solidFill>
                <a:schemeClr val="bg1"/>
              </a:solidFill>
              <a:latin typeface="+mj-lt"/>
            </a:rPr>
            <a:t>Overdue Fine, Damage and Lost Item Policy</a:t>
          </a:r>
        </a:p>
      </dgm:t>
    </dgm:pt>
    <dgm:pt modelId="{47CA2D17-FFF2-409D-9382-E3013A86B3D5}" type="parTrans" cxnId="{C94E2E74-A43D-41EC-9A4C-74D14EF296C2}">
      <dgm:prSet/>
      <dgm:spPr/>
      <dgm:t>
        <a:bodyPr/>
        <a:lstStyle/>
        <a:p>
          <a:endParaRPr lang="en-MY"/>
        </a:p>
      </dgm:t>
    </dgm:pt>
    <dgm:pt modelId="{2A5F4146-936D-483B-B670-EFD472E06FAD}" type="sibTrans" cxnId="{C94E2E74-A43D-41EC-9A4C-74D14EF296C2}">
      <dgm:prSet/>
      <dgm:spPr/>
      <dgm:t>
        <a:bodyPr/>
        <a:lstStyle/>
        <a:p>
          <a:endParaRPr lang="en-MY"/>
        </a:p>
      </dgm:t>
    </dgm:pt>
    <dgm:pt modelId="{DBD2FDB0-BC6D-442A-A9E1-5E54B42434AC}">
      <dgm:prSet/>
      <dgm:spPr/>
      <dgm:t>
        <a:bodyPr/>
        <a:lstStyle/>
        <a:p>
          <a:pPr algn="l">
            <a:lnSpc>
              <a:spcPct val="100000"/>
            </a:lnSpc>
          </a:pPr>
          <a:r>
            <a:rPr lang="en-US" spc="58" dirty="0">
              <a:solidFill>
                <a:schemeClr val="bg1"/>
              </a:solidFill>
              <a:latin typeface="+mj-lt"/>
            </a:rPr>
            <a:t>How to book a discussion room</a:t>
          </a:r>
        </a:p>
      </dgm:t>
    </dgm:pt>
    <dgm:pt modelId="{A027DF66-9C44-4BC0-99B1-1B2D020AA9B8}" type="parTrans" cxnId="{C242BAAF-B165-4AEE-B67D-F581F838C0CE}">
      <dgm:prSet/>
      <dgm:spPr/>
      <dgm:t>
        <a:bodyPr/>
        <a:lstStyle/>
        <a:p>
          <a:endParaRPr lang="en-MY"/>
        </a:p>
      </dgm:t>
    </dgm:pt>
    <dgm:pt modelId="{ED518C17-C119-46F0-912E-A574756EB5AC}" type="sibTrans" cxnId="{C242BAAF-B165-4AEE-B67D-F581F838C0CE}">
      <dgm:prSet/>
      <dgm:spPr/>
      <dgm:t>
        <a:bodyPr/>
        <a:lstStyle/>
        <a:p>
          <a:endParaRPr lang="en-MY"/>
        </a:p>
      </dgm:t>
    </dgm:pt>
    <dgm:pt modelId="{79C19983-4D25-4EBC-9317-11C12C9E956E}">
      <dgm:prSet/>
      <dgm:spPr/>
      <dgm:t>
        <a:bodyPr/>
        <a:lstStyle/>
        <a:p>
          <a:pPr algn="l">
            <a:lnSpc>
              <a:spcPct val="100000"/>
            </a:lnSpc>
          </a:pPr>
          <a:r>
            <a:rPr lang="en-US" spc="58" dirty="0">
              <a:solidFill>
                <a:schemeClr val="bg1"/>
              </a:solidFill>
              <a:latin typeface="+mj-lt"/>
            </a:rPr>
            <a:t>Library Web Landing page</a:t>
          </a:r>
        </a:p>
      </dgm:t>
    </dgm:pt>
    <dgm:pt modelId="{AC0891CC-9E86-418F-8C23-76E214751022}" type="parTrans" cxnId="{114BA499-1A6D-4F8E-B255-73879DE5C87D}">
      <dgm:prSet/>
      <dgm:spPr/>
      <dgm:t>
        <a:bodyPr/>
        <a:lstStyle/>
        <a:p>
          <a:endParaRPr lang="en-MY"/>
        </a:p>
      </dgm:t>
    </dgm:pt>
    <dgm:pt modelId="{0996BA6B-3293-462F-8888-72E8607D588B}" type="sibTrans" cxnId="{114BA499-1A6D-4F8E-B255-73879DE5C87D}">
      <dgm:prSet/>
      <dgm:spPr/>
      <dgm:t>
        <a:bodyPr/>
        <a:lstStyle/>
        <a:p>
          <a:endParaRPr lang="en-MY"/>
        </a:p>
      </dgm:t>
    </dgm:pt>
    <dgm:pt modelId="{2943C6F7-1721-45DB-B04E-BA0C34C071FF}">
      <dgm:prSet/>
      <dgm:spPr/>
      <dgm:t>
        <a:bodyPr/>
        <a:lstStyle/>
        <a:p>
          <a:pPr algn="l">
            <a:lnSpc>
              <a:spcPct val="100000"/>
            </a:lnSpc>
          </a:pPr>
          <a:r>
            <a:rPr lang="en-US" spc="58" dirty="0">
              <a:solidFill>
                <a:schemeClr val="bg1"/>
              </a:solidFill>
              <a:latin typeface="+mj-lt"/>
            </a:rPr>
            <a:t>OPAC (Online Public Access Catalog)</a:t>
          </a:r>
        </a:p>
      </dgm:t>
    </dgm:pt>
    <dgm:pt modelId="{D11C1F4B-2D5E-4A61-B7FB-CA76C8C0DA42}" type="parTrans" cxnId="{54D6E5A5-DDAC-4782-A5A9-0772EF3664F4}">
      <dgm:prSet/>
      <dgm:spPr/>
      <dgm:t>
        <a:bodyPr/>
        <a:lstStyle/>
        <a:p>
          <a:endParaRPr lang="en-MY"/>
        </a:p>
      </dgm:t>
    </dgm:pt>
    <dgm:pt modelId="{0D9D9CE6-9495-4EFF-9DE9-2AD9FACEBFC8}" type="sibTrans" cxnId="{54D6E5A5-DDAC-4782-A5A9-0772EF3664F4}">
      <dgm:prSet/>
      <dgm:spPr/>
      <dgm:t>
        <a:bodyPr/>
        <a:lstStyle/>
        <a:p>
          <a:endParaRPr lang="en-MY"/>
        </a:p>
      </dgm:t>
    </dgm:pt>
    <dgm:pt modelId="{335E7107-8749-4DA9-91AC-857833F84C2A}">
      <dgm:prSet phldrT="[Text]"/>
      <dgm:spPr/>
      <dgm:t>
        <a:bodyPr/>
        <a:lstStyle/>
        <a:p>
          <a:pPr algn="l">
            <a:lnSpc>
              <a:spcPct val="100000"/>
            </a:lnSpc>
            <a:buClrTx/>
            <a:buSzTx/>
            <a:buFont typeface="Arial" panose="020B0604020202020204" pitchFamily="34" charset="0"/>
            <a:buChar char="•"/>
          </a:pPr>
          <a:r>
            <a:rPr kumimoji="0" lang="en-US" b="0" i="0" u="none" strike="noStrike" cap="none" spc="58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rPr>
            <a:t>Proquest</a:t>
          </a:r>
          <a:r>
            <a:rPr kumimoji="0" lang="en-US" b="0" i="0" u="none" strike="noStrike" cap="none" spc="58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rPr>
            <a:t> </a:t>
          </a:r>
          <a:r>
            <a:rPr kumimoji="0" lang="en-US" b="0" i="0" u="none" strike="noStrike" cap="none" spc="58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rPr>
            <a:t>ebook</a:t>
          </a:r>
          <a:r>
            <a:rPr kumimoji="0" lang="en-US" b="0" i="0" u="none" strike="noStrike" cap="none" spc="58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rPr>
            <a:t> Central </a:t>
          </a:r>
          <a:endParaRPr lang="en-US" dirty="0">
            <a:solidFill>
              <a:schemeClr val="tx1"/>
            </a:solidFill>
            <a:latin typeface="+mj-lt"/>
          </a:endParaRPr>
        </a:p>
      </dgm:t>
    </dgm:pt>
    <dgm:pt modelId="{D7780908-68BB-4096-A3D2-29B0F044AF19}" type="parTrans" cxnId="{FAC1EDED-672C-49EA-94C7-F62A98BE6172}">
      <dgm:prSet/>
      <dgm:spPr/>
      <dgm:t>
        <a:bodyPr/>
        <a:lstStyle/>
        <a:p>
          <a:endParaRPr lang="en-MY"/>
        </a:p>
      </dgm:t>
    </dgm:pt>
    <dgm:pt modelId="{B363F1E7-33B4-4F0F-971F-F19B5C1F7F27}" type="sibTrans" cxnId="{FAC1EDED-672C-49EA-94C7-F62A98BE6172}">
      <dgm:prSet/>
      <dgm:spPr/>
      <dgm:t>
        <a:bodyPr/>
        <a:lstStyle/>
        <a:p>
          <a:endParaRPr lang="en-MY"/>
        </a:p>
      </dgm:t>
    </dgm:pt>
    <dgm:pt modelId="{92D6566D-99F2-4F75-8E5F-69A464EED095}">
      <dgm:prSet/>
      <dgm:spPr/>
      <dgm:t>
        <a:bodyPr/>
        <a:lstStyle/>
        <a:p>
          <a:pPr algn="l">
            <a:lnSpc>
              <a:spcPct val="100000"/>
            </a:lnSpc>
            <a:buFont typeface="Arial" panose="020B0604020202020204" pitchFamily="34" charset="0"/>
            <a:buChar char="•"/>
          </a:pPr>
          <a:r>
            <a:rPr kumimoji="0" lang="en-US" b="0" i="0" u="none" strike="noStrike" cap="none" spc="58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rPr>
            <a:t>Francis Light Digital Library (</a:t>
          </a:r>
          <a:r>
            <a:rPr kumimoji="0" lang="en-US" b="0" i="0" u="none" strike="noStrike" cap="none" spc="58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rPr>
            <a:t>Dspace</a:t>
          </a:r>
          <a:r>
            <a:rPr kumimoji="0" lang="en-US" b="0" i="0" u="none" strike="noStrike" cap="none" spc="58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rPr>
            <a:t>)</a:t>
          </a:r>
        </a:p>
      </dgm:t>
    </dgm:pt>
    <dgm:pt modelId="{E9C26349-8645-43AE-A99F-713ED44AC978}" type="parTrans" cxnId="{A819E4DE-F5BC-4EFA-855B-4A6E772A0B18}">
      <dgm:prSet/>
      <dgm:spPr/>
      <dgm:t>
        <a:bodyPr/>
        <a:lstStyle/>
        <a:p>
          <a:endParaRPr lang="en-MY"/>
        </a:p>
      </dgm:t>
    </dgm:pt>
    <dgm:pt modelId="{107FA656-757E-423F-B2CF-E2AFB868882E}" type="sibTrans" cxnId="{A819E4DE-F5BC-4EFA-855B-4A6E772A0B18}">
      <dgm:prSet/>
      <dgm:spPr/>
      <dgm:t>
        <a:bodyPr/>
        <a:lstStyle/>
        <a:p>
          <a:endParaRPr lang="en-MY"/>
        </a:p>
      </dgm:t>
    </dgm:pt>
    <dgm:pt modelId="{7DE4B8FC-796F-4CEE-BA93-48A55C651C45}">
      <dgm:prSet/>
      <dgm:spPr/>
      <dgm:t>
        <a:bodyPr/>
        <a:lstStyle/>
        <a:p>
          <a:pPr algn="l">
            <a:lnSpc>
              <a:spcPct val="100000"/>
            </a:lnSpc>
            <a:buFont typeface="Arial" panose="020B0604020202020204" pitchFamily="34" charset="0"/>
            <a:buChar char="•"/>
          </a:pPr>
          <a:r>
            <a:rPr kumimoji="0" lang="en-US" b="0" i="0" u="none" strike="noStrike" cap="none" spc="58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rPr>
            <a:t>U-Pustaka</a:t>
          </a:r>
        </a:p>
      </dgm:t>
    </dgm:pt>
    <dgm:pt modelId="{24738FF2-7688-4623-816A-C1A11B259A38}" type="parTrans" cxnId="{23E1EC58-D751-40C6-94AA-A077C5B5CBC9}">
      <dgm:prSet/>
      <dgm:spPr/>
      <dgm:t>
        <a:bodyPr/>
        <a:lstStyle/>
        <a:p>
          <a:endParaRPr lang="en-MY"/>
        </a:p>
      </dgm:t>
    </dgm:pt>
    <dgm:pt modelId="{55789BA8-DCA7-463F-A473-BB69D77A9639}" type="sibTrans" cxnId="{23E1EC58-D751-40C6-94AA-A077C5B5CBC9}">
      <dgm:prSet/>
      <dgm:spPr/>
      <dgm:t>
        <a:bodyPr/>
        <a:lstStyle/>
        <a:p>
          <a:endParaRPr lang="en-MY"/>
        </a:p>
      </dgm:t>
    </dgm:pt>
    <dgm:pt modelId="{3AEF031A-6A96-4E58-8903-62E00BE7DD26}">
      <dgm:prSet/>
      <dgm:spPr/>
      <dgm:t>
        <a:bodyPr/>
        <a:lstStyle/>
        <a:p>
          <a:pPr algn="l">
            <a:lnSpc>
              <a:spcPct val="100000"/>
            </a:lnSpc>
            <a:buFont typeface="Arial" panose="020B0604020202020204" pitchFamily="34" charset="0"/>
            <a:buChar char="•"/>
          </a:pPr>
          <a:r>
            <a:rPr lang="en-US" spc="58" dirty="0">
              <a:solidFill>
                <a:prstClr val="white"/>
              </a:solidFill>
              <a:latin typeface="+mj-lt"/>
            </a:rPr>
            <a:t>UOP Electronic Library</a:t>
          </a:r>
          <a:endParaRPr kumimoji="0" lang="en-US" b="0" i="0" u="none" strike="noStrike" cap="none" spc="58" normalizeH="0" baseline="0" noProof="0" dirty="0">
            <a:ln>
              <a:noFill/>
            </a:ln>
            <a:solidFill>
              <a:prstClr val="white"/>
            </a:solidFill>
            <a:effectLst/>
            <a:uLnTx/>
            <a:uFillTx/>
            <a:latin typeface="+mj-lt"/>
            <a:ea typeface="+mn-ea"/>
            <a:cs typeface="+mn-cs"/>
          </a:endParaRPr>
        </a:p>
      </dgm:t>
    </dgm:pt>
    <dgm:pt modelId="{E69B00E4-A611-4993-BAD6-85C9DEFD2F7E}" type="parTrans" cxnId="{4A3D8451-97F2-4F2E-BF8A-DE7EBCED8994}">
      <dgm:prSet/>
      <dgm:spPr/>
      <dgm:t>
        <a:bodyPr/>
        <a:lstStyle/>
        <a:p>
          <a:endParaRPr lang="en-MY"/>
        </a:p>
      </dgm:t>
    </dgm:pt>
    <dgm:pt modelId="{9A1C1B9A-F799-4E84-8499-21F02D16C251}" type="sibTrans" cxnId="{4A3D8451-97F2-4F2E-BF8A-DE7EBCED8994}">
      <dgm:prSet/>
      <dgm:spPr/>
      <dgm:t>
        <a:bodyPr/>
        <a:lstStyle/>
        <a:p>
          <a:endParaRPr lang="en-MY"/>
        </a:p>
      </dgm:t>
    </dgm:pt>
    <dgm:pt modelId="{C6C4828C-0C40-4913-BC3C-4C57AEB88CEB}">
      <dgm:prSet/>
      <dgm:spPr/>
      <dgm:t>
        <a:bodyPr/>
        <a:lstStyle/>
        <a:p>
          <a:pPr algn="l">
            <a:lnSpc>
              <a:spcPct val="100000"/>
            </a:lnSpc>
          </a:pPr>
          <a:endParaRPr lang="en-US" spc="58" dirty="0">
            <a:solidFill>
              <a:schemeClr val="bg1"/>
            </a:solidFill>
            <a:latin typeface="+mj-lt"/>
          </a:endParaRPr>
        </a:p>
      </dgm:t>
    </dgm:pt>
    <dgm:pt modelId="{ECB0A531-3447-43DB-A600-B92067EFCB5B}" type="parTrans" cxnId="{5F257FFF-1E49-4A44-A4DD-4E58F47E4733}">
      <dgm:prSet/>
      <dgm:spPr/>
      <dgm:t>
        <a:bodyPr/>
        <a:lstStyle/>
        <a:p>
          <a:endParaRPr lang="en-MY"/>
        </a:p>
      </dgm:t>
    </dgm:pt>
    <dgm:pt modelId="{FDA9C7B8-5954-4E72-94EC-20A3CE9B010E}" type="sibTrans" cxnId="{5F257FFF-1E49-4A44-A4DD-4E58F47E4733}">
      <dgm:prSet/>
      <dgm:spPr/>
      <dgm:t>
        <a:bodyPr/>
        <a:lstStyle/>
        <a:p>
          <a:endParaRPr lang="en-MY"/>
        </a:p>
      </dgm:t>
    </dgm:pt>
    <dgm:pt modelId="{839CE357-E707-4055-9667-83AC94165BF6}" type="pres">
      <dgm:prSet presAssocID="{8E285CEB-9C7E-4D90-B943-F948CCDD4763}" presName="linear" presStyleCnt="0">
        <dgm:presLayoutVars>
          <dgm:animLvl val="lvl"/>
          <dgm:resizeHandles val="exact"/>
        </dgm:presLayoutVars>
      </dgm:prSet>
      <dgm:spPr/>
    </dgm:pt>
    <dgm:pt modelId="{47CCD35F-EA37-4250-9D5D-8A48EA4DB02B}" type="pres">
      <dgm:prSet presAssocID="{BB5671A8-C3FB-41C2-BD2B-926DEFB8162F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70B53272-A764-4715-86A4-D1E239DA82ED}" type="pres">
      <dgm:prSet presAssocID="{BB5671A8-C3FB-41C2-BD2B-926DEFB8162F}" presName="childText" presStyleLbl="revTx" presStyleIdx="0" presStyleCnt="2">
        <dgm:presLayoutVars>
          <dgm:bulletEnabled val="1"/>
        </dgm:presLayoutVars>
      </dgm:prSet>
      <dgm:spPr/>
    </dgm:pt>
    <dgm:pt modelId="{80573BCF-5DBD-4CAA-B286-A5B633AF81BD}" type="pres">
      <dgm:prSet presAssocID="{5C0D61BC-3E5B-4761-9BE5-A9E5A2F5D006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C74F1BD7-5147-43FD-B243-970DF40AE196}" type="pres">
      <dgm:prSet presAssocID="{5C0D61BC-3E5B-4761-9BE5-A9E5A2F5D006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06544A16-2618-41FC-8C45-7B128757F012}" type="presOf" srcId="{D37CFC14-E8F6-41CF-9026-07A3322F126C}" destId="{70B53272-A764-4715-86A4-D1E239DA82ED}" srcOrd="0" destOrd="0" presId="urn:microsoft.com/office/officeart/2005/8/layout/vList2"/>
    <dgm:cxn modelId="{B793343E-8FCD-48B9-8B02-188BF3354E0F}" type="presOf" srcId="{3AEF031A-6A96-4E58-8903-62E00BE7DD26}" destId="{C74F1BD7-5147-43FD-B243-970DF40AE196}" srcOrd="0" destOrd="3" presId="urn:microsoft.com/office/officeart/2005/8/layout/vList2"/>
    <dgm:cxn modelId="{5C18DB5E-2970-4D3E-9D6F-7553590960EE}" type="presOf" srcId="{5C0D61BC-3E5B-4761-9BE5-A9E5A2F5D006}" destId="{80573BCF-5DBD-4CAA-B286-A5B633AF81BD}" srcOrd="0" destOrd="0" presId="urn:microsoft.com/office/officeart/2005/8/layout/vList2"/>
    <dgm:cxn modelId="{C2D2DB5E-8BA0-4A5F-BA38-7EF1948F4681}" type="presOf" srcId="{C6C4828C-0C40-4913-BC3C-4C57AEB88CEB}" destId="{70B53272-A764-4715-86A4-D1E239DA82ED}" srcOrd="0" destOrd="6" presId="urn:microsoft.com/office/officeart/2005/8/layout/vList2"/>
    <dgm:cxn modelId="{C5B99C65-61E5-4F31-B1EA-CCF77592D0C0}" srcId="{BB5671A8-C3FB-41C2-BD2B-926DEFB8162F}" destId="{3A997500-2425-43D7-A737-A02F0EB36704}" srcOrd="1" destOrd="0" parTransId="{BD745DC5-6FEA-4883-B0BA-26F33F912BAF}" sibTransId="{2D53E788-EF2B-4F9E-A777-22DB608FD4F9}"/>
    <dgm:cxn modelId="{A930296A-6B3B-4381-9607-86C77EE70B0B}" type="presOf" srcId="{3A997500-2425-43D7-A737-A02F0EB36704}" destId="{70B53272-A764-4715-86A4-D1E239DA82ED}" srcOrd="0" destOrd="1" presId="urn:microsoft.com/office/officeart/2005/8/layout/vList2"/>
    <dgm:cxn modelId="{FFC0A46A-CCDC-4683-B238-A8A8D11B2A29}" srcId="{BB5671A8-C3FB-41C2-BD2B-926DEFB8162F}" destId="{D37CFC14-E8F6-41CF-9026-07A3322F126C}" srcOrd="0" destOrd="0" parTransId="{4854217A-E8E7-44B2-9907-A4BC0BD3FD1A}" sibTransId="{190A103B-D3F7-4EF5-B687-3154C214119B}"/>
    <dgm:cxn modelId="{4A3D8451-97F2-4F2E-BF8A-DE7EBCED8994}" srcId="{5C0D61BC-3E5B-4761-9BE5-A9E5A2F5D006}" destId="{3AEF031A-6A96-4E58-8903-62E00BE7DD26}" srcOrd="3" destOrd="0" parTransId="{E69B00E4-A611-4993-BAD6-85C9DEFD2F7E}" sibTransId="{9A1C1B9A-F799-4E84-8499-21F02D16C251}"/>
    <dgm:cxn modelId="{C94E2E74-A43D-41EC-9A4C-74D14EF296C2}" srcId="{BB5671A8-C3FB-41C2-BD2B-926DEFB8162F}" destId="{3F1DC26F-0351-4BBE-BB16-CB28DAB592A1}" srcOrd="2" destOrd="0" parTransId="{47CA2D17-FFF2-409D-9382-E3013A86B3D5}" sibTransId="{2A5F4146-936D-483B-B670-EFD472E06FAD}"/>
    <dgm:cxn modelId="{23E1EC58-D751-40C6-94AA-A077C5B5CBC9}" srcId="{5C0D61BC-3E5B-4761-9BE5-A9E5A2F5D006}" destId="{7DE4B8FC-796F-4CEE-BA93-48A55C651C45}" srcOrd="2" destOrd="0" parTransId="{24738FF2-7688-4623-816A-C1A11B259A38}" sibTransId="{55789BA8-DCA7-463F-A473-BB69D77A9639}"/>
    <dgm:cxn modelId="{96752A79-F84C-4563-AC0D-2079A8B1D6B8}" type="presOf" srcId="{2943C6F7-1721-45DB-B04E-BA0C34C071FF}" destId="{70B53272-A764-4715-86A4-D1E239DA82ED}" srcOrd="0" destOrd="5" presId="urn:microsoft.com/office/officeart/2005/8/layout/vList2"/>
    <dgm:cxn modelId="{ACD2F27A-51D0-43BD-9ED6-F2BB0079B7F3}" type="presOf" srcId="{7DE4B8FC-796F-4CEE-BA93-48A55C651C45}" destId="{C74F1BD7-5147-43FD-B243-970DF40AE196}" srcOrd="0" destOrd="2" presId="urn:microsoft.com/office/officeart/2005/8/layout/vList2"/>
    <dgm:cxn modelId="{48463F88-ADAA-4A0A-A4C1-5AC80D983FA6}" type="presOf" srcId="{8E285CEB-9C7E-4D90-B943-F948CCDD4763}" destId="{839CE357-E707-4055-9667-83AC94165BF6}" srcOrd="0" destOrd="0" presId="urn:microsoft.com/office/officeart/2005/8/layout/vList2"/>
    <dgm:cxn modelId="{438B9E98-5BC1-4A5B-ACD5-053FBEDD07BB}" type="presOf" srcId="{92D6566D-99F2-4F75-8E5F-69A464EED095}" destId="{C74F1BD7-5147-43FD-B243-970DF40AE196}" srcOrd="0" destOrd="1" presId="urn:microsoft.com/office/officeart/2005/8/layout/vList2"/>
    <dgm:cxn modelId="{114BA499-1A6D-4F8E-B255-73879DE5C87D}" srcId="{BB5671A8-C3FB-41C2-BD2B-926DEFB8162F}" destId="{79C19983-4D25-4EBC-9317-11C12C9E956E}" srcOrd="4" destOrd="0" parTransId="{AC0891CC-9E86-418F-8C23-76E214751022}" sibTransId="{0996BA6B-3293-462F-8888-72E8607D588B}"/>
    <dgm:cxn modelId="{F8EF789D-ECFA-40C1-BCBA-7DF7578C6DFF}" type="presOf" srcId="{3F1DC26F-0351-4BBE-BB16-CB28DAB592A1}" destId="{70B53272-A764-4715-86A4-D1E239DA82ED}" srcOrd="0" destOrd="2" presId="urn:microsoft.com/office/officeart/2005/8/layout/vList2"/>
    <dgm:cxn modelId="{6A25A79F-0999-4B45-8B4D-F2093BC6F5E2}" type="presOf" srcId="{BB5671A8-C3FB-41C2-BD2B-926DEFB8162F}" destId="{47CCD35F-EA37-4250-9D5D-8A48EA4DB02B}" srcOrd="0" destOrd="0" presId="urn:microsoft.com/office/officeart/2005/8/layout/vList2"/>
    <dgm:cxn modelId="{54D6E5A5-DDAC-4782-A5A9-0772EF3664F4}" srcId="{BB5671A8-C3FB-41C2-BD2B-926DEFB8162F}" destId="{2943C6F7-1721-45DB-B04E-BA0C34C071FF}" srcOrd="5" destOrd="0" parTransId="{D11C1F4B-2D5E-4A61-B7FB-CA76C8C0DA42}" sibTransId="{0D9D9CE6-9495-4EFF-9DE9-2AD9FACEBFC8}"/>
    <dgm:cxn modelId="{C242BAAF-B165-4AEE-B67D-F581F838C0CE}" srcId="{BB5671A8-C3FB-41C2-BD2B-926DEFB8162F}" destId="{DBD2FDB0-BC6D-442A-A9E1-5E54B42434AC}" srcOrd="3" destOrd="0" parTransId="{A027DF66-9C44-4BC0-99B1-1B2D020AA9B8}" sibTransId="{ED518C17-C119-46F0-912E-A574756EB5AC}"/>
    <dgm:cxn modelId="{FCE4E2B0-E7BA-4D0C-98D6-E65AC38BA460}" srcId="{8E285CEB-9C7E-4D90-B943-F948CCDD4763}" destId="{BB5671A8-C3FB-41C2-BD2B-926DEFB8162F}" srcOrd="0" destOrd="0" parTransId="{D84CC69B-1054-4AFF-BE69-5EA3D339CD6E}" sibTransId="{4797AA2D-5EE5-4857-8700-D6650D649179}"/>
    <dgm:cxn modelId="{CA2802BE-0C1E-495F-8973-F6D217556C35}" type="presOf" srcId="{79C19983-4D25-4EBC-9317-11C12C9E956E}" destId="{70B53272-A764-4715-86A4-D1E239DA82ED}" srcOrd="0" destOrd="4" presId="urn:microsoft.com/office/officeart/2005/8/layout/vList2"/>
    <dgm:cxn modelId="{A819E4DE-F5BC-4EFA-855B-4A6E772A0B18}" srcId="{5C0D61BC-3E5B-4761-9BE5-A9E5A2F5D006}" destId="{92D6566D-99F2-4F75-8E5F-69A464EED095}" srcOrd="1" destOrd="0" parTransId="{E9C26349-8645-43AE-A99F-713ED44AC978}" sibTransId="{107FA656-757E-423F-B2CF-E2AFB868882E}"/>
    <dgm:cxn modelId="{9FAD0AE3-60FD-4B00-98E5-0D8DD9824DA8}" type="presOf" srcId="{DBD2FDB0-BC6D-442A-A9E1-5E54B42434AC}" destId="{70B53272-A764-4715-86A4-D1E239DA82ED}" srcOrd="0" destOrd="3" presId="urn:microsoft.com/office/officeart/2005/8/layout/vList2"/>
    <dgm:cxn modelId="{FAC1EDED-672C-49EA-94C7-F62A98BE6172}" srcId="{5C0D61BC-3E5B-4761-9BE5-A9E5A2F5D006}" destId="{335E7107-8749-4DA9-91AC-857833F84C2A}" srcOrd="0" destOrd="0" parTransId="{D7780908-68BB-4096-A3D2-29B0F044AF19}" sibTransId="{B363F1E7-33B4-4F0F-971F-F19B5C1F7F27}"/>
    <dgm:cxn modelId="{F26EA2F5-6964-4083-BD71-29AF0C531C35}" srcId="{8E285CEB-9C7E-4D90-B943-F948CCDD4763}" destId="{5C0D61BC-3E5B-4761-9BE5-A9E5A2F5D006}" srcOrd="1" destOrd="0" parTransId="{F2A45A61-079D-4646-A169-9B385D64ECCD}" sibTransId="{F04564A6-573D-4A02-BE60-F2D2A6175E6B}"/>
    <dgm:cxn modelId="{544EB1FD-7475-4BEC-A6F3-E314B7DEC9CD}" type="presOf" srcId="{335E7107-8749-4DA9-91AC-857833F84C2A}" destId="{C74F1BD7-5147-43FD-B243-970DF40AE196}" srcOrd="0" destOrd="0" presId="urn:microsoft.com/office/officeart/2005/8/layout/vList2"/>
    <dgm:cxn modelId="{5F257FFF-1E49-4A44-A4DD-4E58F47E4733}" srcId="{BB5671A8-C3FB-41C2-BD2B-926DEFB8162F}" destId="{C6C4828C-0C40-4913-BC3C-4C57AEB88CEB}" srcOrd="6" destOrd="0" parTransId="{ECB0A531-3447-43DB-A600-B92067EFCB5B}" sibTransId="{FDA9C7B8-5954-4E72-94EC-20A3CE9B010E}"/>
    <dgm:cxn modelId="{6247CDF1-B846-4CBE-B9B4-501E1CC66FEF}" type="presParOf" srcId="{839CE357-E707-4055-9667-83AC94165BF6}" destId="{47CCD35F-EA37-4250-9D5D-8A48EA4DB02B}" srcOrd="0" destOrd="0" presId="urn:microsoft.com/office/officeart/2005/8/layout/vList2"/>
    <dgm:cxn modelId="{4FF383CE-C64A-473F-B456-B7F4A63BF927}" type="presParOf" srcId="{839CE357-E707-4055-9667-83AC94165BF6}" destId="{70B53272-A764-4715-86A4-D1E239DA82ED}" srcOrd="1" destOrd="0" presId="urn:microsoft.com/office/officeart/2005/8/layout/vList2"/>
    <dgm:cxn modelId="{D78A1D86-2853-44BB-B8CB-E835CF7EDFAF}" type="presParOf" srcId="{839CE357-E707-4055-9667-83AC94165BF6}" destId="{80573BCF-5DBD-4CAA-B286-A5B633AF81BD}" srcOrd="2" destOrd="0" presId="urn:microsoft.com/office/officeart/2005/8/layout/vList2"/>
    <dgm:cxn modelId="{5927DD69-7C7B-4072-A412-C85F10061939}" type="presParOf" srcId="{839CE357-E707-4055-9667-83AC94165BF6}" destId="{C74F1BD7-5147-43FD-B243-970DF40AE196}" srcOrd="3" destOrd="0" presId="urn:microsoft.com/office/officeart/2005/8/layout/vList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3861BE8-5937-4B5B-9BD9-6F5A7BE1F584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n-US"/>
        </a:p>
      </dgm:t>
    </dgm:pt>
    <dgm:pt modelId="{7F959FA5-303E-4C4E-A4B8-55C6A6A6E7F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baseline="0" dirty="0">
              <a:latin typeface="Montserrat" panose="00000500000000000000" pitchFamily="2" charset="0"/>
            </a:rPr>
            <a:t>ProQuest </a:t>
          </a:r>
          <a:r>
            <a:rPr lang="en-US" b="0" i="0" baseline="0" dirty="0" err="1">
              <a:latin typeface="Montserrat" panose="00000500000000000000" pitchFamily="2" charset="0"/>
            </a:rPr>
            <a:t>Ebook</a:t>
          </a:r>
          <a:r>
            <a:rPr lang="en-US" b="0" i="0" baseline="0" dirty="0">
              <a:latin typeface="Montserrat" panose="00000500000000000000" pitchFamily="2" charset="0"/>
            </a:rPr>
            <a:t> Central is an e-book database for users to browse, find, and read e-books online. </a:t>
          </a:r>
          <a:endParaRPr lang="en-US" dirty="0">
            <a:latin typeface="Montserrat" panose="00000500000000000000" pitchFamily="2" charset="0"/>
          </a:endParaRPr>
        </a:p>
      </dgm:t>
    </dgm:pt>
    <dgm:pt modelId="{A6811AF6-CB30-4389-832E-7EF3A10BCAED}" type="parTrans" cxnId="{AF8693F7-9343-4512-B8D9-35832B012CBA}">
      <dgm:prSet/>
      <dgm:spPr/>
      <dgm:t>
        <a:bodyPr/>
        <a:lstStyle/>
        <a:p>
          <a:endParaRPr lang="en-US"/>
        </a:p>
      </dgm:t>
    </dgm:pt>
    <dgm:pt modelId="{A20B2D18-3654-4975-A712-CF1E649CACB1}" type="sibTrans" cxnId="{AF8693F7-9343-4512-B8D9-35832B012CBA}">
      <dgm:prSet/>
      <dgm:spPr/>
      <dgm:t>
        <a:bodyPr/>
        <a:lstStyle/>
        <a:p>
          <a:endParaRPr lang="en-US"/>
        </a:p>
      </dgm:t>
    </dgm:pt>
    <dgm:pt modelId="{04E70C97-3FD5-43CA-81F9-702E65F1F0D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baseline="0">
              <a:latin typeface="Montserrat" panose="00000500000000000000" pitchFamily="2" charset="0"/>
            </a:rPr>
            <a:t>Books can be read online in the web browser or can be downloaded for offline reading.  </a:t>
          </a:r>
          <a:endParaRPr lang="en-US">
            <a:latin typeface="Montserrat" panose="00000500000000000000" pitchFamily="2" charset="0"/>
          </a:endParaRPr>
        </a:p>
      </dgm:t>
    </dgm:pt>
    <dgm:pt modelId="{6AD89180-7938-45D3-8D22-BA680FEA1AF4}" type="parTrans" cxnId="{A2152507-EBE9-4D20-A914-4414A4AFDD6B}">
      <dgm:prSet/>
      <dgm:spPr/>
      <dgm:t>
        <a:bodyPr/>
        <a:lstStyle/>
        <a:p>
          <a:endParaRPr lang="en-US"/>
        </a:p>
      </dgm:t>
    </dgm:pt>
    <dgm:pt modelId="{289E16EE-28BE-463B-81BD-56E7FC8EE591}" type="sibTrans" cxnId="{A2152507-EBE9-4D20-A914-4414A4AFDD6B}">
      <dgm:prSet/>
      <dgm:spPr/>
      <dgm:t>
        <a:bodyPr/>
        <a:lstStyle/>
        <a:p>
          <a:endParaRPr lang="en-US"/>
        </a:p>
      </dgm:t>
    </dgm:pt>
    <dgm:pt modelId="{8CCB96DD-DB60-425D-9144-877DDFE55E2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baseline="0" dirty="0">
              <a:latin typeface="Montserrat" panose="00000500000000000000" pitchFamily="2" charset="0"/>
            </a:rPr>
            <a:t>Individual chapters can be downloaded as PDF files. Download limitations may apply to certain titles, so please check the title for further information.</a:t>
          </a:r>
          <a:endParaRPr lang="en-US" dirty="0">
            <a:latin typeface="Montserrat" panose="00000500000000000000" pitchFamily="2" charset="0"/>
          </a:endParaRPr>
        </a:p>
      </dgm:t>
    </dgm:pt>
    <dgm:pt modelId="{A9349EF4-EEC7-4EB1-AEB8-563C0CDB7C37}" type="parTrans" cxnId="{71652E2F-C064-436D-980A-DA10513AE5B1}">
      <dgm:prSet/>
      <dgm:spPr/>
      <dgm:t>
        <a:bodyPr/>
        <a:lstStyle/>
        <a:p>
          <a:endParaRPr lang="en-US"/>
        </a:p>
      </dgm:t>
    </dgm:pt>
    <dgm:pt modelId="{4D491C90-8063-459A-BFC2-3A6FCD643258}" type="sibTrans" cxnId="{71652E2F-C064-436D-980A-DA10513AE5B1}">
      <dgm:prSet/>
      <dgm:spPr/>
      <dgm:t>
        <a:bodyPr/>
        <a:lstStyle/>
        <a:p>
          <a:endParaRPr lang="en-US"/>
        </a:p>
      </dgm:t>
    </dgm:pt>
    <dgm:pt modelId="{7AB76A27-B9F0-4C37-9EEF-618CFF65E072}" type="pres">
      <dgm:prSet presAssocID="{F3861BE8-5937-4B5B-9BD9-6F5A7BE1F584}" presName="root" presStyleCnt="0">
        <dgm:presLayoutVars>
          <dgm:dir/>
          <dgm:resizeHandles val="exact"/>
        </dgm:presLayoutVars>
      </dgm:prSet>
      <dgm:spPr/>
    </dgm:pt>
    <dgm:pt modelId="{40FAADB5-AEE1-47EE-817C-9D1421DE8D51}" type="pres">
      <dgm:prSet presAssocID="{7F959FA5-303E-4C4E-A4B8-55C6A6A6E7FC}" presName="compNode" presStyleCnt="0"/>
      <dgm:spPr/>
    </dgm:pt>
    <dgm:pt modelId="{BF99B3D1-7B86-4464-9F26-1D0D44636E00}" type="pres">
      <dgm:prSet presAssocID="{7F959FA5-303E-4C4E-A4B8-55C6A6A6E7FC}" presName="bgRect" presStyleLbl="bgShp" presStyleIdx="0" presStyleCnt="3"/>
      <dgm:spPr/>
    </dgm:pt>
    <dgm:pt modelId="{5EC31191-58B1-487F-8FD0-320187E05E45}" type="pres">
      <dgm:prSet presAssocID="{7F959FA5-303E-4C4E-A4B8-55C6A6A6E7F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 on Shelf"/>
        </a:ext>
      </dgm:extLst>
    </dgm:pt>
    <dgm:pt modelId="{AE60D28D-9A95-40E1-A100-1D0765703395}" type="pres">
      <dgm:prSet presAssocID="{7F959FA5-303E-4C4E-A4B8-55C6A6A6E7FC}" presName="spaceRect" presStyleCnt="0"/>
      <dgm:spPr/>
    </dgm:pt>
    <dgm:pt modelId="{40BEBB0A-29B0-4B73-96F3-4AF69838173A}" type="pres">
      <dgm:prSet presAssocID="{7F959FA5-303E-4C4E-A4B8-55C6A6A6E7FC}" presName="parTx" presStyleLbl="revTx" presStyleIdx="0" presStyleCnt="3">
        <dgm:presLayoutVars>
          <dgm:chMax val="0"/>
          <dgm:chPref val="0"/>
        </dgm:presLayoutVars>
      </dgm:prSet>
      <dgm:spPr/>
    </dgm:pt>
    <dgm:pt modelId="{34389CC6-8495-450F-ABDB-D34A58675D31}" type="pres">
      <dgm:prSet presAssocID="{A20B2D18-3654-4975-A712-CF1E649CACB1}" presName="sibTrans" presStyleCnt="0"/>
      <dgm:spPr/>
    </dgm:pt>
    <dgm:pt modelId="{A1D8E7AC-46B3-4190-B383-6B838EB84F3B}" type="pres">
      <dgm:prSet presAssocID="{04E70C97-3FD5-43CA-81F9-702E65F1F0D7}" presName="compNode" presStyleCnt="0"/>
      <dgm:spPr/>
    </dgm:pt>
    <dgm:pt modelId="{BCF70563-B617-4900-8971-0A2C5EBE67B5}" type="pres">
      <dgm:prSet presAssocID="{04E70C97-3FD5-43CA-81F9-702E65F1F0D7}" presName="bgRect" presStyleLbl="bgShp" presStyleIdx="1" presStyleCnt="3"/>
      <dgm:spPr/>
    </dgm:pt>
    <dgm:pt modelId="{3DF41571-560D-4F1F-844F-3122118601A2}" type="pres">
      <dgm:prSet presAssocID="{04E70C97-3FD5-43CA-81F9-702E65F1F0D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6EABFB0E-7BD6-4A1A-9B4F-31E780F909C0}" type="pres">
      <dgm:prSet presAssocID="{04E70C97-3FD5-43CA-81F9-702E65F1F0D7}" presName="spaceRect" presStyleCnt="0"/>
      <dgm:spPr/>
    </dgm:pt>
    <dgm:pt modelId="{E15C8C06-EADD-4FFA-A48F-2F5BBAB5C0FC}" type="pres">
      <dgm:prSet presAssocID="{04E70C97-3FD5-43CA-81F9-702E65F1F0D7}" presName="parTx" presStyleLbl="revTx" presStyleIdx="1" presStyleCnt="3">
        <dgm:presLayoutVars>
          <dgm:chMax val="0"/>
          <dgm:chPref val="0"/>
        </dgm:presLayoutVars>
      </dgm:prSet>
      <dgm:spPr/>
    </dgm:pt>
    <dgm:pt modelId="{3B11B4F4-AB85-4CCD-B742-618817F8ADA2}" type="pres">
      <dgm:prSet presAssocID="{289E16EE-28BE-463B-81BD-56E7FC8EE591}" presName="sibTrans" presStyleCnt="0"/>
      <dgm:spPr/>
    </dgm:pt>
    <dgm:pt modelId="{2785E71E-80FC-466D-A614-07BBA03DEDED}" type="pres">
      <dgm:prSet presAssocID="{8CCB96DD-DB60-425D-9144-877DDFE55E26}" presName="compNode" presStyleCnt="0"/>
      <dgm:spPr/>
    </dgm:pt>
    <dgm:pt modelId="{CA7EEA87-279E-4C66-9AFE-E62027B200BA}" type="pres">
      <dgm:prSet presAssocID="{8CCB96DD-DB60-425D-9144-877DDFE55E26}" presName="bgRect" presStyleLbl="bgShp" presStyleIdx="2" presStyleCnt="3"/>
      <dgm:spPr/>
    </dgm:pt>
    <dgm:pt modelId="{3B69F13A-4D77-4B29-9B17-989BD3DC4CBB}" type="pres">
      <dgm:prSet presAssocID="{8CCB96DD-DB60-425D-9144-877DDFE55E26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wnload"/>
        </a:ext>
      </dgm:extLst>
    </dgm:pt>
    <dgm:pt modelId="{C3CE4F0E-4E60-4635-9F37-FC3171C163E5}" type="pres">
      <dgm:prSet presAssocID="{8CCB96DD-DB60-425D-9144-877DDFE55E26}" presName="spaceRect" presStyleCnt="0"/>
      <dgm:spPr/>
    </dgm:pt>
    <dgm:pt modelId="{C86608ED-37AB-4A46-B71E-E5E0EAEC3D5B}" type="pres">
      <dgm:prSet presAssocID="{8CCB96DD-DB60-425D-9144-877DDFE55E26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A2152507-EBE9-4D20-A914-4414A4AFDD6B}" srcId="{F3861BE8-5937-4B5B-9BD9-6F5A7BE1F584}" destId="{04E70C97-3FD5-43CA-81F9-702E65F1F0D7}" srcOrd="1" destOrd="0" parTransId="{6AD89180-7938-45D3-8D22-BA680FEA1AF4}" sibTransId="{289E16EE-28BE-463B-81BD-56E7FC8EE591}"/>
    <dgm:cxn modelId="{71652E2F-C064-436D-980A-DA10513AE5B1}" srcId="{F3861BE8-5937-4B5B-9BD9-6F5A7BE1F584}" destId="{8CCB96DD-DB60-425D-9144-877DDFE55E26}" srcOrd="2" destOrd="0" parTransId="{A9349EF4-EEC7-4EB1-AEB8-563C0CDB7C37}" sibTransId="{4D491C90-8063-459A-BFC2-3A6FCD643258}"/>
    <dgm:cxn modelId="{EE890D78-1123-423A-98C4-1423306EE4AB}" type="presOf" srcId="{04E70C97-3FD5-43CA-81F9-702E65F1F0D7}" destId="{E15C8C06-EADD-4FFA-A48F-2F5BBAB5C0FC}" srcOrd="0" destOrd="0" presId="urn:microsoft.com/office/officeart/2018/2/layout/IconVerticalSolidList"/>
    <dgm:cxn modelId="{31CBE697-B870-40E9-A5D5-4AD2A0335490}" type="presOf" srcId="{7F959FA5-303E-4C4E-A4B8-55C6A6A6E7FC}" destId="{40BEBB0A-29B0-4B73-96F3-4AF69838173A}" srcOrd="0" destOrd="0" presId="urn:microsoft.com/office/officeart/2018/2/layout/IconVerticalSolidList"/>
    <dgm:cxn modelId="{7030B9B2-82E0-45DC-9609-A29DECC2EB1B}" type="presOf" srcId="{F3861BE8-5937-4B5B-9BD9-6F5A7BE1F584}" destId="{7AB76A27-B9F0-4C37-9EEF-618CFF65E072}" srcOrd="0" destOrd="0" presId="urn:microsoft.com/office/officeart/2018/2/layout/IconVerticalSolidList"/>
    <dgm:cxn modelId="{262595CE-6A68-4B06-9AD8-E8C1660E44A7}" type="presOf" srcId="{8CCB96DD-DB60-425D-9144-877DDFE55E26}" destId="{C86608ED-37AB-4A46-B71E-E5E0EAEC3D5B}" srcOrd="0" destOrd="0" presId="urn:microsoft.com/office/officeart/2018/2/layout/IconVerticalSolidList"/>
    <dgm:cxn modelId="{AF8693F7-9343-4512-B8D9-35832B012CBA}" srcId="{F3861BE8-5937-4B5B-9BD9-6F5A7BE1F584}" destId="{7F959FA5-303E-4C4E-A4B8-55C6A6A6E7FC}" srcOrd="0" destOrd="0" parTransId="{A6811AF6-CB30-4389-832E-7EF3A10BCAED}" sibTransId="{A20B2D18-3654-4975-A712-CF1E649CACB1}"/>
    <dgm:cxn modelId="{58663F88-05C5-40A4-89DB-EE509852358B}" type="presParOf" srcId="{7AB76A27-B9F0-4C37-9EEF-618CFF65E072}" destId="{40FAADB5-AEE1-47EE-817C-9D1421DE8D51}" srcOrd="0" destOrd="0" presId="urn:microsoft.com/office/officeart/2018/2/layout/IconVerticalSolidList"/>
    <dgm:cxn modelId="{570A5CCA-2138-434B-BF26-2BFC73A6F968}" type="presParOf" srcId="{40FAADB5-AEE1-47EE-817C-9D1421DE8D51}" destId="{BF99B3D1-7B86-4464-9F26-1D0D44636E00}" srcOrd="0" destOrd="0" presId="urn:microsoft.com/office/officeart/2018/2/layout/IconVerticalSolidList"/>
    <dgm:cxn modelId="{EDCBB2CA-2C6B-4C8D-B74D-1F8BAB289712}" type="presParOf" srcId="{40FAADB5-AEE1-47EE-817C-9D1421DE8D51}" destId="{5EC31191-58B1-487F-8FD0-320187E05E45}" srcOrd="1" destOrd="0" presId="urn:microsoft.com/office/officeart/2018/2/layout/IconVerticalSolidList"/>
    <dgm:cxn modelId="{AEC78F18-8AA1-4BC1-99B3-CF31551C9017}" type="presParOf" srcId="{40FAADB5-AEE1-47EE-817C-9D1421DE8D51}" destId="{AE60D28D-9A95-40E1-A100-1D0765703395}" srcOrd="2" destOrd="0" presId="urn:microsoft.com/office/officeart/2018/2/layout/IconVerticalSolidList"/>
    <dgm:cxn modelId="{5D95607D-A703-4608-9CB5-7A54B4F7E86C}" type="presParOf" srcId="{40FAADB5-AEE1-47EE-817C-9D1421DE8D51}" destId="{40BEBB0A-29B0-4B73-96F3-4AF69838173A}" srcOrd="3" destOrd="0" presId="urn:microsoft.com/office/officeart/2018/2/layout/IconVerticalSolidList"/>
    <dgm:cxn modelId="{B1EA34C9-678D-4DDB-B2D1-968BC3E0E116}" type="presParOf" srcId="{7AB76A27-B9F0-4C37-9EEF-618CFF65E072}" destId="{34389CC6-8495-450F-ABDB-D34A58675D31}" srcOrd="1" destOrd="0" presId="urn:microsoft.com/office/officeart/2018/2/layout/IconVerticalSolidList"/>
    <dgm:cxn modelId="{8E41C439-B9FC-4758-A890-6002A89187E7}" type="presParOf" srcId="{7AB76A27-B9F0-4C37-9EEF-618CFF65E072}" destId="{A1D8E7AC-46B3-4190-B383-6B838EB84F3B}" srcOrd="2" destOrd="0" presId="urn:microsoft.com/office/officeart/2018/2/layout/IconVerticalSolidList"/>
    <dgm:cxn modelId="{98F14625-877C-4586-9C8C-FD47C3A97C50}" type="presParOf" srcId="{A1D8E7AC-46B3-4190-B383-6B838EB84F3B}" destId="{BCF70563-B617-4900-8971-0A2C5EBE67B5}" srcOrd="0" destOrd="0" presId="urn:microsoft.com/office/officeart/2018/2/layout/IconVerticalSolidList"/>
    <dgm:cxn modelId="{2A1AE1AF-1F28-4AC8-A63B-4A2D1217FA05}" type="presParOf" srcId="{A1D8E7AC-46B3-4190-B383-6B838EB84F3B}" destId="{3DF41571-560D-4F1F-844F-3122118601A2}" srcOrd="1" destOrd="0" presId="urn:microsoft.com/office/officeart/2018/2/layout/IconVerticalSolidList"/>
    <dgm:cxn modelId="{8CAE0802-EDE1-47EE-BF80-B8054F603691}" type="presParOf" srcId="{A1D8E7AC-46B3-4190-B383-6B838EB84F3B}" destId="{6EABFB0E-7BD6-4A1A-9B4F-31E780F909C0}" srcOrd="2" destOrd="0" presId="urn:microsoft.com/office/officeart/2018/2/layout/IconVerticalSolidList"/>
    <dgm:cxn modelId="{A749C310-AF1F-4BFA-BE52-56C92DCF45E9}" type="presParOf" srcId="{A1D8E7AC-46B3-4190-B383-6B838EB84F3B}" destId="{E15C8C06-EADD-4FFA-A48F-2F5BBAB5C0FC}" srcOrd="3" destOrd="0" presId="urn:microsoft.com/office/officeart/2018/2/layout/IconVerticalSolidList"/>
    <dgm:cxn modelId="{E70D0149-A947-42CD-B448-43B961AF7EE1}" type="presParOf" srcId="{7AB76A27-B9F0-4C37-9EEF-618CFF65E072}" destId="{3B11B4F4-AB85-4CCD-B742-618817F8ADA2}" srcOrd="3" destOrd="0" presId="urn:microsoft.com/office/officeart/2018/2/layout/IconVerticalSolidList"/>
    <dgm:cxn modelId="{0F7F558A-93D9-4C17-BCC9-2B12DD8FB388}" type="presParOf" srcId="{7AB76A27-B9F0-4C37-9EEF-618CFF65E072}" destId="{2785E71E-80FC-466D-A614-07BBA03DEDED}" srcOrd="4" destOrd="0" presId="urn:microsoft.com/office/officeart/2018/2/layout/IconVerticalSolidList"/>
    <dgm:cxn modelId="{965174D2-AC97-44A5-B993-C179ABF8177B}" type="presParOf" srcId="{2785E71E-80FC-466D-A614-07BBA03DEDED}" destId="{CA7EEA87-279E-4C66-9AFE-E62027B200BA}" srcOrd="0" destOrd="0" presId="urn:microsoft.com/office/officeart/2018/2/layout/IconVerticalSolidList"/>
    <dgm:cxn modelId="{4892BC2F-AFA6-4594-8EF6-843B71D56FFD}" type="presParOf" srcId="{2785E71E-80FC-466D-A614-07BBA03DEDED}" destId="{3B69F13A-4D77-4B29-9B17-989BD3DC4CBB}" srcOrd="1" destOrd="0" presId="urn:microsoft.com/office/officeart/2018/2/layout/IconVerticalSolidList"/>
    <dgm:cxn modelId="{DDBA5C37-8C17-4D31-BBA8-984510ABFCC4}" type="presParOf" srcId="{2785E71E-80FC-466D-A614-07BBA03DEDED}" destId="{C3CE4F0E-4E60-4635-9F37-FC3171C163E5}" srcOrd="2" destOrd="0" presId="urn:microsoft.com/office/officeart/2018/2/layout/IconVerticalSolidList"/>
    <dgm:cxn modelId="{42BA2AD2-C57E-4838-B2EE-726D32FFE8F3}" type="presParOf" srcId="{2785E71E-80FC-466D-A614-07BBA03DEDED}" destId="{C86608ED-37AB-4A46-B71E-E5E0EAEC3D5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10F2BE-0763-466A-8273-E7C8C5C9F285}" type="doc">
      <dgm:prSet loTypeId="urn:microsoft.com/office/officeart/2005/8/layout/vProcess5" loCatId="process" qsTypeId="urn:microsoft.com/office/officeart/2005/8/quickstyle/simple3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FF4F39BB-E0FB-4B9C-9A7A-132944B99B77}">
      <dgm:prSet custT="1"/>
      <dgm:spPr/>
      <dgm:t>
        <a:bodyPr/>
        <a:lstStyle/>
        <a:p>
          <a:pPr algn="l">
            <a:lnSpc>
              <a:spcPct val="100000"/>
            </a:lnSpc>
          </a:pPr>
          <a:r>
            <a:rPr lang="en-US" sz="2400" b="0" i="0" baseline="0" dirty="0">
              <a:latin typeface="Montserrat" panose="00000500000000000000" pitchFamily="2" charset="0"/>
            </a:rPr>
            <a:t>u-Pustaka is a digital library service by National Library of Malaysia (</a:t>
          </a:r>
          <a:r>
            <a:rPr lang="en-US" sz="2400" b="0" i="0" baseline="0" dirty="0" err="1">
              <a:latin typeface="Montserrat" panose="00000500000000000000" pitchFamily="2" charset="0"/>
            </a:rPr>
            <a:t>Perpustakaan</a:t>
          </a:r>
          <a:r>
            <a:rPr lang="en-US" sz="2400" b="0" i="0" baseline="0" dirty="0">
              <a:latin typeface="Montserrat" panose="00000500000000000000" pitchFamily="2" charset="0"/>
            </a:rPr>
            <a:t> Negara Malaysia) that can be accessed by all Malaysians anytime and anywhere.</a:t>
          </a:r>
          <a:endParaRPr lang="en-US" sz="2400" dirty="0">
            <a:latin typeface="Montserrat" panose="00000500000000000000" pitchFamily="2" charset="0"/>
          </a:endParaRPr>
        </a:p>
      </dgm:t>
    </dgm:pt>
    <dgm:pt modelId="{84273521-E0B7-45A7-910A-392843C8E523}" type="parTrans" cxnId="{DAE19C16-CFB9-40DF-A2C9-78792F3A148E}">
      <dgm:prSet/>
      <dgm:spPr/>
      <dgm:t>
        <a:bodyPr/>
        <a:lstStyle/>
        <a:p>
          <a:pPr>
            <a:lnSpc>
              <a:spcPct val="100000"/>
            </a:lnSpc>
          </a:pPr>
          <a:endParaRPr lang="en-US" sz="2400"/>
        </a:p>
      </dgm:t>
    </dgm:pt>
    <dgm:pt modelId="{AEDFD363-9485-42D5-93CD-97850B03BD14}" type="sibTrans" cxnId="{DAE19C16-CFB9-40DF-A2C9-78792F3A148E}">
      <dgm:prSet custT="1"/>
      <dgm:spPr/>
      <dgm:t>
        <a:bodyPr/>
        <a:lstStyle/>
        <a:p>
          <a:pPr>
            <a:lnSpc>
              <a:spcPct val="100000"/>
            </a:lnSpc>
          </a:pPr>
          <a:endParaRPr lang="en-US" sz="2400"/>
        </a:p>
      </dgm:t>
    </dgm:pt>
    <dgm:pt modelId="{42101DC0-551D-4366-80AE-DE780187B2F6}">
      <dgm:prSet custT="1"/>
      <dgm:spPr/>
      <dgm:t>
        <a:bodyPr/>
        <a:lstStyle/>
        <a:p>
          <a:pPr algn="l">
            <a:lnSpc>
              <a:spcPct val="100000"/>
            </a:lnSpc>
          </a:pPr>
          <a:r>
            <a:rPr lang="en-US" sz="2400" b="0" i="0" baseline="0" dirty="0">
              <a:latin typeface="Montserrat" panose="00000500000000000000" pitchFamily="2" charset="0"/>
            </a:rPr>
            <a:t>u-Pustaka also offers online databases such as </a:t>
          </a:r>
          <a:r>
            <a:rPr lang="en-US" sz="2400" b="0" i="0" baseline="0" dirty="0" err="1">
              <a:latin typeface="Montserrat" panose="00000500000000000000" pitchFamily="2" charset="0"/>
            </a:rPr>
            <a:t>Ebscohost</a:t>
          </a:r>
          <a:r>
            <a:rPr lang="en-US" sz="2400" b="0" i="0" baseline="0" dirty="0">
              <a:latin typeface="Montserrat" panose="00000500000000000000" pitchFamily="2" charset="0"/>
            </a:rPr>
            <a:t>, eLaw.my, Overdrive, ODILO, J-Gate, and many more. </a:t>
          </a:r>
          <a:endParaRPr lang="en-US" sz="2400" dirty="0">
            <a:latin typeface="Montserrat" panose="00000500000000000000" pitchFamily="2" charset="0"/>
          </a:endParaRPr>
        </a:p>
      </dgm:t>
    </dgm:pt>
    <dgm:pt modelId="{1417C578-E125-45A1-BCDD-E81D59C31683}" type="parTrans" cxnId="{ADA497F5-EDBF-4B1B-8976-2BA6898439DD}">
      <dgm:prSet/>
      <dgm:spPr/>
      <dgm:t>
        <a:bodyPr/>
        <a:lstStyle/>
        <a:p>
          <a:pPr>
            <a:lnSpc>
              <a:spcPct val="100000"/>
            </a:lnSpc>
          </a:pPr>
          <a:endParaRPr lang="en-US" sz="2400"/>
        </a:p>
      </dgm:t>
    </dgm:pt>
    <dgm:pt modelId="{7A0683FB-32FF-41AC-B2BD-8172100DE773}" type="sibTrans" cxnId="{ADA497F5-EDBF-4B1B-8976-2BA6898439DD}">
      <dgm:prSet/>
      <dgm:spPr/>
      <dgm:t>
        <a:bodyPr/>
        <a:lstStyle/>
        <a:p>
          <a:pPr>
            <a:lnSpc>
              <a:spcPct val="100000"/>
            </a:lnSpc>
          </a:pPr>
          <a:endParaRPr lang="en-US" sz="2400"/>
        </a:p>
      </dgm:t>
    </dgm:pt>
    <dgm:pt modelId="{50D21F85-379B-40FE-B3DB-2F78EA963020}" type="pres">
      <dgm:prSet presAssocID="{BE10F2BE-0763-466A-8273-E7C8C5C9F285}" presName="outerComposite" presStyleCnt="0">
        <dgm:presLayoutVars>
          <dgm:chMax val="5"/>
          <dgm:dir/>
          <dgm:resizeHandles val="exact"/>
        </dgm:presLayoutVars>
      </dgm:prSet>
      <dgm:spPr/>
    </dgm:pt>
    <dgm:pt modelId="{B27B0249-37D6-4F8A-89C9-2CCAD0B02D14}" type="pres">
      <dgm:prSet presAssocID="{BE10F2BE-0763-466A-8273-E7C8C5C9F285}" presName="dummyMaxCanvas" presStyleCnt="0">
        <dgm:presLayoutVars/>
      </dgm:prSet>
      <dgm:spPr/>
    </dgm:pt>
    <dgm:pt modelId="{78A93628-B0E6-45F3-9A5D-2AB1C9F615A5}" type="pres">
      <dgm:prSet presAssocID="{BE10F2BE-0763-466A-8273-E7C8C5C9F285}" presName="TwoNodes_1" presStyleLbl="node1" presStyleIdx="0" presStyleCnt="2" custLinFactNeighborX="-62" custLinFactNeighborY="-34564">
        <dgm:presLayoutVars>
          <dgm:bulletEnabled val="1"/>
        </dgm:presLayoutVars>
      </dgm:prSet>
      <dgm:spPr/>
    </dgm:pt>
    <dgm:pt modelId="{92D67FDA-1F95-4ED1-AE2F-E39D5A0B4530}" type="pres">
      <dgm:prSet presAssocID="{BE10F2BE-0763-466A-8273-E7C8C5C9F285}" presName="TwoNodes_2" presStyleLbl="node1" presStyleIdx="1" presStyleCnt="2">
        <dgm:presLayoutVars>
          <dgm:bulletEnabled val="1"/>
        </dgm:presLayoutVars>
      </dgm:prSet>
      <dgm:spPr/>
    </dgm:pt>
    <dgm:pt modelId="{A5AAD4F5-1F8B-461C-9C2F-81F701314A40}" type="pres">
      <dgm:prSet presAssocID="{BE10F2BE-0763-466A-8273-E7C8C5C9F285}" presName="TwoConn_1-2" presStyleLbl="fgAccFollowNode1" presStyleIdx="0" presStyleCnt="1">
        <dgm:presLayoutVars>
          <dgm:bulletEnabled val="1"/>
        </dgm:presLayoutVars>
      </dgm:prSet>
      <dgm:spPr/>
    </dgm:pt>
    <dgm:pt modelId="{0F05ADC8-8978-4674-982C-EDEEB9BF9BD4}" type="pres">
      <dgm:prSet presAssocID="{BE10F2BE-0763-466A-8273-E7C8C5C9F285}" presName="TwoNodes_1_text" presStyleLbl="node1" presStyleIdx="1" presStyleCnt="2">
        <dgm:presLayoutVars>
          <dgm:bulletEnabled val="1"/>
        </dgm:presLayoutVars>
      </dgm:prSet>
      <dgm:spPr/>
    </dgm:pt>
    <dgm:pt modelId="{4362D2BB-6D45-4FE4-813D-EED2BB0FC7DC}" type="pres">
      <dgm:prSet presAssocID="{BE10F2BE-0763-466A-8273-E7C8C5C9F285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DAE19C16-CFB9-40DF-A2C9-78792F3A148E}" srcId="{BE10F2BE-0763-466A-8273-E7C8C5C9F285}" destId="{FF4F39BB-E0FB-4B9C-9A7A-132944B99B77}" srcOrd="0" destOrd="0" parTransId="{84273521-E0B7-45A7-910A-392843C8E523}" sibTransId="{AEDFD363-9485-42D5-93CD-97850B03BD14}"/>
    <dgm:cxn modelId="{33580A1D-3A6B-4090-A02B-4D3C8E83AC12}" type="presOf" srcId="{42101DC0-551D-4366-80AE-DE780187B2F6}" destId="{92D67FDA-1F95-4ED1-AE2F-E39D5A0B4530}" srcOrd="0" destOrd="0" presId="urn:microsoft.com/office/officeart/2005/8/layout/vProcess5"/>
    <dgm:cxn modelId="{288ED086-7A37-4FCE-86C8-781B742FC9A1}" type="presOf" srcId="{BE10F2BE-0763-466A-8273-E7C8C5C9F285}" destId="{50D21F85-379B-40FE-B3DB-2F78EA963020}" srcOrd="0" destOrd="0" presId="urn:microsoft.com/office/officeart/2005/8/layout/vProcess5"/>
    <dgm:cxn modelId="{6996DD8C-B582-407D-BD9E-7962E811F6BB}" type="presOf" srcId="{AEDFD363-9485-42D5-93CD-97850B03BD14}" destId="{A5AAD4F5-1F8B-461C-9C2F-81F701314A40}" srcOrd="0" destOrd="0" presId="urn:microsoft.com/office/officeart/2005/8/layout/vProcess5"/>
    <dgm:cxn modelId="{785F5F94-2E75-4EBD-846A-B853C6AF72DF}" type="presOf" srcId="{42101DC0-551D-4366-80AE-DE780187B2F6}" destId="{4362D2BB-6D45-4FE4-813D-EED2BB0FC7DC}" srcOrd="1" destOrd="0" presId="urn:microsoft.com/office/officeart/2005/8/layout/vProcess5"/>
    <dgm:cxn modelId="{702CCE9D-8F2F-41AA-BE8B-69FA87677DB6}" type="presOf" srcId="{FF4F39BB-E0FB-4B9C-9A7A-132944B99B77}" destId="{78A93628-B0E6-45F3-9A5D-2AB1C9F615A5}" srcOrd="0" destOrd="0" presId="urn:microsoft.com/office/officeart/2005/8/layout/vProcess5"/>
    <dgm:cxn modelId="{709123E1-B9C0-441C-B980-E3CB9A7759AD}" type="presOf" srcId="{FF4F39BB-E0FB-4B9C-9A7A-132944B99B77}" destId="{0F05ADC8-8978-4674-982C-EDEEB9BF9BD4}" srcOrd="1" destOrd="0" presId="urn:microsoft.com/office/officeart/2005/8/layout/vProcess5"/>
    <dgm:cxn modelId="{ADA497F5-EDBF-4B1B-8976-2BA6898439DD}" srcId="{BE10F2BE-0763-466A-8273-E7C8C5C9F285}" destId="{42101DC0-551D-4366-80AE-DE780187B2F6}" srcOrd="1" destOrd="0" parTransId="{1417C578-E125-45A1-BCDD-E81D59C31683}" sibTransId="{7A0683FB-32FF-41AC-B2BD-8172100DE773}"/>
    <dgm:cxn modelId="{0E7FFA56-65FD-4EE3-A49C-BF154EB7077D}" type="presParOf" srcId="{50D21F85-379B-40FE-B3DB-2F78EA963020}" destId="{B27B0249-37D6-4F8A-89C9-2CCAD0B02D14}" srcOrd="0" destOrd="0" presId="urn:microsoft.com/office/officeart/2005/8/layout/vProcess5"/>
    <dgm:cxn modelId="{B290F011-F243-4617-94FE-002A48328707}" type="presParOf" srcId="{50D21F85-379B-40FE-B3DB-2F78EA963020}" destId="{78A93628-B0E6-45F3-9A5D-2AB1C9F615A5}" srcOrd="1" destOrd="0" presId="urn:microsoft.com/office/officeart/2005/8/layout/vProcess5"/>
    <dgm:cxn modelId="{44DD2B86-4A47-4A3F-AA9D-05E08FC1472A}" type="presParOf" srcId="{50D21F85-379B-40FE-B3DB-2F78EA963020}" destId="{92D67FDA-1F95-4ED1-AE2F-E39D5A0B4530}" srcOrd="2" destOrd="0" presId="urn:microsoft.com/office/officeart/2005/8/layout/vProcess5"/>
    <dgm:cxn modelId="{0BC0D6E0-F50F-4A0D-BB5C-B77F016EED2B}" type="presParOf" srcId="{50D21F85-379B-40FE-B3DB-2F78EA963020}" destId="{A5AAD4F5-1F8B-461C-9C2F-81F701314A40}" srcOrd="3" destOrd="0" presId="urn:microsoft.com/office/officeart/2005/8/layout/vProcess5"/>
    <dgm:cxn modelId="{0DEE8156-6F73-4F34-B024-DD12F877F86F}" type="presParOf" srcId="{50D21F85-379B-40FE-B3DB-2F78EA963020}" destId="{0F05ADC8-8978-4674-982C-EDEEB9BF9BD4}" srcOrd="4" destOrd="0" presId="urn:microsoft.com/office/officeart/2005/8/layout/vProcess5"/>
    <dgm:cxn modelId="{109D2E14-D1AA-422E-A38A-69432773531C}" type="presParOf" srcId="{50D21F85-379B-40FE-B3DB-2F78EA963020}" destId="{4362D2BB-6D45-4FE4-813D-EED2BB0FC7DC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05ED60C-D49A-44F8-BAFB-5B95DA93E56D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n-US"/>
        </a:p>
      </dgm:t>
    </dgm:pt>
    <dgm:pt modelId="{7CF84D65-20D1-43F5-985F-C07CF4DD359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baseline="0" dirty="0">
              <a:latin typeface="Montserrat" panose="00000500000000000000" pitchFamily="2" charset="0"/>
            </a:rPr>
            <a:t>Use Primo to discover specialist databases, theses, </a:t>
          </a:r>
          <a:r>
            <a:rPr lang="en-US" b="0" i="0" baseline="0" dirty="0" err="1">
              <a:latin typeface="Montserrat" panose="00000500000000000000" pitchFamily="2" charset="0"/>
            </a:rPr>
            <a:t>books@ebooks</a:t>
          </a:r>
          <a:r>
            <a:rPr lang="en-US" b="0" i="0" baseline="0" dirty="0">
              <a:latin typeface="Montserrat" panose="00000500000000000000" pitchFamily="2" charset="0"/>
            </a:rPr>
            <a:t>, journal articles and more – both printed and digital – with a single search.</a:t>
          </a:r>
          <a:endParaRPr lang="en-MY" b="0" i="0" baseline="0" dirty="0">
            <a:latin typeface="Montserrat" panose="00000500000000000000" pitchFamily="2" charset="0"/>
          </a:endParaRPr>
        </a:p>
      </dgm:t>
    </dgm:pt>
    <dgm:pt modelId="{1277AB77-9199-4DF4-87D6-04C5C16EFC96}" type="parTrans" cxnId="{A1DA6C7C-F751-4C61-A66C-1857AE79F57E}">
      <dgm:prSet/>
      <dgm:spPr/>
      <dgm:t>
        <a:bodyPr/>
        <a:lstStyle/>
        <a:p>
          <a:endParaRPr lang="en-US">
            <a:latin typeface="Montserrat" panose="00000500000000000000" pitchFamily="2" charset="0"/>
          </a:endParaRPr>
        </a:p>
      </dgm:t>
    </dgm:pt>
    <dgm:pt modelId="{5B8F010B-ABEA-4EF6-AFE1-BC76F4CD97B6}" type="sibTrans" cxnId="{A1DA6C7C-F751-4C61-A66C-1857AE79F57E}">
      <dgm:prSet/>
      <dgm:spPr/>
      <dgm:t>
        <a:bodyPr/>
        <a:lstStyle/>
        <a:p>
          <a:endParaRPr lang="en-US">
            <a:latin typeface="Montserrat" panose="00000500000000000000" pitchFamily="2" charset="0"/>
          </a:endParaRPr>
        </a:p>
      </dgm:t>
    </dgm:pt>
    <dgm:pt modelId="{D372848B-786D-42C2-BEA9-3CC02ED3466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dirty="0">
              <a:latin typeface="Montserrat" panose="00000500000000000000" pitchFamily="2" charset="0"/>
            </a:rPr>
            <a:t>Primo is library search tool to help you find the best quality resources to support your learning, teaching and research. </a:t>
          </a:r>
          <a:endParaRPr lang="en-MY" b="0" i="0" dirty="0">
            <a:latin typeface="Montserrat" panose="00000500000000000000" pitchFamily="2" charset="0"/>
          </a:endParaRPr>
        </a:p>
      </dgm:t>
    </dgm:pt>
    <dgm:pt modelId="{31F15332-D68D-4AD1-8502-4F86CC63D26D}" type="parTrans" cxnId="{0F5D94C7-36C6-404B-A2A8-E55AD9AF4681}">
      <dgm:prSet/>
      <dgm:spPr/>
      <dgm:t>
        <a:bodyPr/>
        <a:lstStyle/>
        <a:p>
          <a:endParaRPr lang="en-MY">
            <a:latin typeface="Montserrat" panose="00000500000000000000" pitchFamily="2" charset="0"/>
          </a:endParaRPr>
        </a:p>
      </dgm:t>
    </dgm:pt>
    <dgm:pt modelId="{F0EDE2DF-2329-45FB-9979-7C9A6B51739E}" type="sibTrans" cxnId="{0F5D94C7-36C6-404B-A2A8-E55AD9AF4681}">
      <dgm:prSet/>
      <dgm:spPr/>
      <dgm:t>
        <a:bodyPr/>
        <a:lstStyle/>
        <a:p>
          <a:endParaRPr lang="en-MY">
            <a:latin typeface="Montserrat" panose="00000500000000000000" pitchFamily="2" charset="0"/>
          </a:endParaRPr>
        </a:p>
      </dgm:t>
    </dgm:pt>
    <dgm:pt modelId="{219207CA-1AF6-4DA1-AA37-2C42248B6943}" type="pres">
      <dgm:prSet presAssocID="{805ED60C-D49A-44F8-BAFB-5B95DA93E56D}" presName="root" presStyleCnt="0">
        <dgm:presLayoutVars>
          <dgm:dir/>
          <dgm:resizeHandles val="exact"/>
        </dgm:presLayoutVars>
      </dgm:prSet>
      <dgm:spPr/>
    </dgm:pt>
    <dgm:pt modelId="{742055D5-B1C3-43E2-873D-01FA6287CCB0}" type="pres">
      <dgm:prSet presAssocID="{D372848B-786D-42C2-BEA9-3CC02ED3466E}" presName="compNode" presStyleCnt="0"/>
      <dgm:spPr/>
    </dgm:pt>
    <dgm:pt modelId="{3E53385B-6C2F-40B8-BC04-2763C7886B5C}" type="pres">
      <dgm:prSet presAssocID="{D372848B-786D-42C2-BEA9-3CC02ED3466E}" presName="bgRect" presStyleLbl="bgShp" presStyleIdx="0" presStyleCnt="2"/>
      <dgm:spPr/>
    </dgm:pt>
    <dgm:pt modelId="{084D68C5-893E-42F6-A84B-1F6D38E6FD07}" type="pres">
      <dgm:prSet presAssocID="{D372848B-786D-42C2-BEA9-3CC02ED3466E}" presName="iconRect" presStyleLbl="node1" presStyleIdx="0" presStyleCnt="2"/>
      <dgm:spPr>
        <a:blipFill rotWithShape="1"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10000" r="90000">
                        <a14:foregroundMark x1="45000" y1="35000" x2="55278" y2="75833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itcoin"/>
        </a:ext>
      </dgm:extLst>
    </dgm:pt>
    <dgm:pt modelId="{BB0CA4A2-1072-4205-A15C-0AF921DAE59C}" type="pres">
      <dgm:prSet presAssocID="{D372848B-786D-42C2-BEA9-3CC02ED3466E}" presName="spaceRect" presStyleCnt="0"/>
      <dgm:spPr/>
    </dgm:pt>
    <dgm:pt modelId="{1FFDF7BE-E141-4C14-8E19-A3B374553FB7}" type="pres">
      <dgm:prSet presAssocID="{D372848B-786D-42C2-BEA9-3CC02ED3466E}" presName="parTx" presStyleLbl="revTx" presStyleIdx="0" presStyleCnt="2">
        <dgm:presLayoutVars>
          <dgm:chMax val="0"/>
          <dgm:chPref val="0"/>
        </dgm:presLayoutVars>
      </dgm:prSet>
      <dgm:spPr/>
    </dgm:pt>
    <dgm:pt modelId="{3AC942BF-1B10-4B64-B683-57D3EA135B72}" type="pres">
      <dgm:prSet presAssocID="{F0EDE2DF-2329-45FB-9979-7C9A6B51739E}" presName="sibTrans" presStyleCnt="0"/>
      <dgm:spPr/>
    </dgm:pt>
    <dgm:pt modelId="{FD058C16-B81C-4ED8-9E3C-2D7B60CAC39B}" type="pres">
      <dgm:prSet presAssocID="{7CF84D65-20D1-43F5-985F-C07CF4DD359E}" presName="compNode" presStyleCnt="0"/>
      <dgm:spPr/>
    </dgm:pt>
    <dgm:pt modelId="{A9BFCDC2-A8A8-4F68-AC95-EC89BFC9CD50}" type="pres">
      <dgm:prSet presAssocID="{7CF84D65-20D1-43F5-985F-C07CF4DD359E}" presName="bgRect" presStyleLbl="bgShp" presStyleIdx="1" presStyleCnt="2"/>
      <dgm:spPr/>
    </dgm:pt>
    <dgm:pt modelId="{7074A089-5E75-4D8B-9CF4-AAB334EADE0A}" type="pres">
      <dgm:prSet presAssocID="{7CF84D65-20D1-43F5-985F-C07CF4DD359E}" presName="iconRect" presStyleLbl="node1" presStyleIdx="1" presStyleCnt="2"/>
      <dgm:spPr>
        <a:blipFill rotWithShape="1">
          <a:blip xmlns:r="http://schemas.openxmlformats.org/officeDocument/2006/relationships" r:embed="rId3"/>
          <a:srcRect/>
          <a:stretch>
            <a:fillRect l="-18000" r="-18000"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AD3B27AA-3AF2-4B47-B63B-B6C13E729B19}" type="pres">
      <dgm:prSet presAssocID="{7CF84D65-20D1-43F5-985F-C07CF4DD359E}" presName="spaceRect" presStyleCnt="0"/>
      <dgm:spPr/>
    </dgm:pt>
    <dgm:pt modelId="{B7359C60-226F-40FD-8A48-DE58DF458719}" type="pres">
      <dgm:prSet presAssocID="{7CF84D65-20D1-43F5-985F-C07CF4DD359E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A1DA6C7C-F751-4C61-A66C-1857AE79F57E}" srcId="{805ED60C-D49A-44F8-BAFB-5B95DA93E56D}" destId="{7CF84D65-20D1-43F5-985F-C07CF4DD359E}" srcOrd="1" destOrd="0" parTransId="{1277AB77-9199-4DF4-87D6-04C5C16EFC96}" sibTransId="{5B8F010B-ABEA-4EF6-AFE1-BC76F4CD97B6}"/>
    <dgm:cxn modelId="{8D44AFA5-0C6F-4F81-B31E-B6E6A18CCD7A}" type="presOf" srcId="{7CF84D65-20D1-43F5-985F-C07CF4DD359E}" destId="{B7359C60-226F-40FD-8A48-DE58DF458719}" srcOrd="0" destOrd="0" presId="urn:microsoft.com/office/officeart/2018/2/layout/IconVerticalSolidList"/>
    <dgm:cxn modelId="{0F5D94C7-36C6-404B-A2A8-E55AD9AF4681}" srcId="{805ED60C-D49A-44F8-BAFB-5B95DA93E56D}" destId="{D372848B-786D-42C2-BEA9-3CC02ED3466E}" srcOrd="0" destOrd="0" parTransId="{31F15332-D68D-4AD1-8502-4F86CC63D26D}" sibTransId="{F0EDE2DF-2329-45FB-9979-7C9A6B51739E}"/>
    <dgm:cxn modelId="{3F7F2CCC-F4A1-4229-83B0-CAB8FB514744}" type="presOf" srcId="{D372848B-786D-42C2-BEA9-3CC02ED3466E}" destId="{1FFDF7BE-E141-4C14-8E19-A3B374553FB7}" srcOrd="0" destOrd="0" presId="urn:microsoft.com/office/officeart/2018/2/layout/IconVerticalSolidList"/>
    <dgm:cxn modelId="{A9BB7AD6-AA17-4B87-A871-55C812201D17}" type="presOf" srcId="{805ED60C-D49A-44F8-BAFB-5B95DA93E56D}" destId="{219207CA-1AF6-4DA1-AA37-2C42248B6943}" srcOrd="0" destOrd="0" presId="urn:microsoft.com/office/officeart/2018/2/layout/IconVerticalSolidList"/>
    <dgm:cxn modelId="{33445867-8E73-4E46-A4B7-9C5E2525723C}" type="presParOf" srcId="{219207CA-1AF6-4DA1-AA37-2C42248B6943}" destId="{742055D5-B1C3-43E2-873D-01FA6287CCB0}" srcOrd="0" destOrd="0" presId="urn:microsoft.com/office/officeart/2018/2/layout/IconVerticalSolidList"/>
    <dgm:cxn modelId="{13D56CB3-24A8-44FE-A69E-70DF47834CF3}" type="presParOf" srcId="{742055D5-B1C3-43E2-873D-01FA6287CCB0}" destId="{3E53385B-6C2F-40B8-BC04-2763C7886B5C}" srcOrd="0" destOrd="0" presId="urn:microsoft.com/office/officeart/2018/2/layout/IconVerticalSolidList"/>
    <dgm:cxn modelId="{562DC763-ECC2-48E7-95CC-1ED260DA75AF}" type="presParOf" srcId="{742055D5-B1C3-43E2-873D-01FA6287CCB0}" destId="{084D68C5-893E-42F6-A84B-1F6D38E6FD07}" srcOrd="1" destOrd="0" presId="urn:microsoft.com/office/officeart/2018/2/layout/IconVerticalSolidList"/>
    <dgm:cxn modelId="{D7F9BAB1-3E9D-4E14-A8CF-DF6F11E5E99A}" type="presParOf" srcId="{742055D5-B1C3-43E2-873D-01FA6287CCB0}" destId="{BB0CA4A2-1072-4205-A15C-0AF921DAE59C}" srcOrd="2" destOrd="0" presId="urn:microsoft.com/office/officeart/2018/2/layout/IconVerticalSolidList"/>
    <dgm:cxn modelId="{D982160F-9317-4B9E-8D5E-90646F2A2B50}" type="presParOf" srcId="{742055D5-B1C3-43E2-873D-01FA6287CCB0}" destId="{1FFDF7BE-E141-4C14-8E19-A3B374553FB7}" srcOrd="3" destOrd="0" presId="urn:microsoft.com/office/officeart/2018/2/layout/IconVerticalSolidList"/>
    <dgm:cxn modelId="{F684B750-9C29-4DF6-BA92-677FA89C0611}" type="presParOf" srcId="{219207CA-1AF6-4DA1-AA37-2C42248B6943}" destId="{3AC942BF-1B10-4B64-B683-57D3EA135B72}" srcOrd="1" destOrd="0" presId="urn:microsoft.com/office/officeart/2018/2/layout/IconVerticalSolidList"/>
    <dgm:cxn modelId="{D052DDDF-DD1F-42E2-AD1E-FB9542BAB226}" type="presParOf" srcId="{219207CA-1AF6-4DA1-AA37-2C42248B6943}" destId="{FD058C16-B81C-4ED8-9E3C-2D7B60CAC39B}" srcOrd="2" destOrd="0" presId="urn:microsoft.com/office/officeart/2018/2/layout/IconVerticalSolidList"/>
    <dgm:cxn modelId="{114D21CB-E14D-4111-83FE-30E5E2422E5E}" type="presParOf" srcId="{FD058C16-B81C-4ED8-9E3C-2D7B60CAC39B}" destId="{A9BFCDC2-A8A8-4F68-AC95-EC89BFC9CD50}" srcOrd="0" destOrd="0" presId="urn:microsoft.com/office/officeart/2018/2/layout/IconVerticalSolidList"/>
    <dgm:cxn modelId="{8F4E1B97-D736-4D0B-BEF1-AE2C96312E11}" type="presParOf" srcId="{FD058C16-B81C-4ED8-9E3C-2D7B60CAC39B}" destId="{7074A089-5E75-4D8B-9CF4-AAB334EADE0A}" srcOrd="1" destOrd="0" presId="urn:microsoft.com/office/officeart/2018/2/layout/IconVerticalSolidList"/>
    <dgm:cxn modelId="{769DB3F7-9BF3-4238-8938-C2ACD77FD470}" type="presParOf" srcId="{FD058C16-B81C-4ED8-9E3C-2D7B60CAC39B}" destId="{AD3B27AA-3AF2-4B47-B63B-B6C13E729B19}" srcOrd="2" destOrd="0" presId="urn:microsoft.com/office/officeart/2018/2/layout/IconVerticalSolidList"/>
    <dgm:cxn modelId="{27E35755-9318-4CCF-933A-0438C961520C}" type="presParOf" srcId="{FD058C16-B81C-4ED8-9E3C-2D7B60CAC39B}" destId="{B7359C60-226F-40FD-8A48-DE58DF45871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CCD35F-EA37-4250-9D5D-8A48EA4DB02B}">
      <dsp:nvSpPr>
        <dsp:cNvPr id="0" name=""/>
        <dsp:cNvSpPr/>
      </dsp:nvSpPr>
      <dsp:spPr>
        <a:xfrm>
          <a:off x="0" y="57294"/>
          <a:ext cx="9810750" cy="8634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latin typeface="+mn-lt"/>
            </a:rPr>
            <a:t>PART 1 (LIBRARY INTRODUCTION)</a:t>
          </a:r>
        </a:p>
      </dsp:txBody>
      <dsp:txXfrm>
        <a:off x="42151" y="99445"/>
        <a:ext cx="9726448" cy="779158"/>
      </dsp:txXfrm>
    </dsp:sp>
    <dsp:sp modelId="{70B53272-A764-4715-86A4-D1E239DA82ED}">
      <dsp:nvSpPr>
        <dsp:cNvPr id="0" name=""/>
        <dsp:cNvSpPr/>
      </dsp:nvSpPr>
      <dsp:spPr>
        <a:xfrm>
          <a:off x="0" y="920754"/>
          <a:ext cx="9810750" cy="4098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1491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10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US" sz="2800" kern="1200" spc="58" dirty="0">
              <a:solidFill>
                <a:schemeClr val="bg1"/>
              </a:solidFill>
              <a:latin typeface="+mj-lt"/>
            </a:rPr>
            <a:t>Opening Hours, Do &amp; Don’t, Collection, Services, Spaces, Facilities</a:t>
          </a:r>
          <a:endParaRPr lang="en-US" sz="2800" kern="1200" dirty="0">
            <a:latin typeface="+mj-lt"/>
          </a:endParaRPr>
        </a:p>
        <a:p>
          <a:pPr marL="285750" lvl="1" indent="-285750" algn="l" defTabSz="12446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 spc="58" dirty="0">
              <a:solidFill>
                <a:schemeClr val="bg1"/>
              </a:solidFill>
              <a:latin typeface="+mj-lt"/>
            </a:rPr>
            <a:t>Borrowing, Renewal, Hold on Item policy</a:t>
          </a:r>
        </a:p>
        <a:p>
          <a:pPr marL="285750" lvl="1" indent="-285750" algn="l" defTabSz="12446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 spc="58" dirty="0">
              <a:solidFill>
                <a:schemeClr val="bg1"/>
              </a:solidFill>
              <a:latin typeface="+mj-lt"/>
            </a:rPr>
            <a:t>Overdue Fine, Damage and Lost Item Policy</a:t>
          </a:r>
        </a:p>
        <a:p>
          <a:pPr marL="285750" lvl="1" indent="-285750" algn="l" defTabSz="12446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 spc="58" dirty="0">
              <a:solidFill>
                <a:schemeClr val="bg1"/>
              </a:solidFill>
              <a:latin typeface="+mj-lt"/>
            </a:rPr>
            <a:t>How to book a discussion room</a:t>
          </a:r>
        </a:p>
        <a:p>
          <a:pPr marL="285750" lvl="1" indent="-285750" algn="l" defTabSz="12446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 spc="58" dirty="0">
              <a:solidFill>
                <a:schemeClr val="bg1"/>
              </a:solidFill>
              <a:latin typeface="+mj-lt"/>
            </a:rPr>
            <a:t>Library Web Landing page</a:t>
          </a:r>
        </a:p>
        <a:p>
          <a:pPr marL="285750" lvl="1" indent="-285750" algn="l" defTabSz="12446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 spc="58" dirty="0">
              <a:solidFill>
                <a:schemeClr val="bg1"/>
              </a:solidFill>
              <a:latin typeface="+mj-lt"/>
            </a:rPr>
            <a:t>OPAC (Online Public Access Catalog)</a:t>
          </a:r>
        </a:p>
        <a:p>
          <a:pPr marL="285750" lvl="1" indent="-285750" algn="l" defTabSz="12446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2800" kern="1200" spc="58" dirty="0">
            <a:solidFill>
              <a:schemeClr val="bg1"/>
            </a:solidFill>
            <a:latin typeface="+mj-lt"/>
          </a:endParaRPr>
        </a:p>
      </dsp:txBody>
      <dsp:txXfrm>
        <a:off x="0" y="920754"/>
        <a:ext cx="9810750" cy="4098600"/>
      </dsp:txXfrm>
    </dsp:sp>
    <dsp:sp modelId="{80573BCF-5DBD-4CAA-B286-A5B633AF81BD}">
      <dsp:nvSpPr>
        <dsp:cNvPr id="0" name=""/>
        <dsp:cNvSpPr/>
      </dsp:nvSpPr>
      <dsp:spPr>
        <a:xfrm>
          <a:off x="0" y="5019354"/>
          <a:ext cx="9810750" cy="8634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solidFill>
                <a:schemeClr val="tx1"/>
              </a:solidFill>
              <a:latin typeface="+mn-lt"/>
            </a:rPr>
            <a:t>PART 2 (</a:t>
          </a:r>
          <a:r>
            <a:rPr kumimoji="0" lang="en-US" sz="3600" b="0" i="0" u="none" strike="noStrike" kern="1200" cap="none" spc="58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rPr>
            <a:t>ACCESS TO ONLINE LIBRARY RESOURCES)</a:t>
          </a:r>
          <a:endParaRPr lang="en-US" sz="3600" kern="1200" dirty="0">
            <a:solidFill>
              <a:schemeClr val="tx1"/>
            </a:solidFill>
            <a:latin typeface="+mn-lt"/>
          </a:endParaRPr>
        </a:p>
      </dsp:txBody>
      <dsp:txXfrm>
        <a:off x="42151" y="5061505"/>
        <a:ext cx="9726448" cy="779158"/>
      </dsp:txXfrm>
    </dsp:sp>
    <dsp:sp modelId="{C74F1BD7-5147-43FD-B243-970DF40AE196}">
      <dsp:nvSpPr>
        <dsp:cNvPr id="0" name=""/>
        <dsp:cNvSpPr/>
      </dsp:nvSpPr>
      <dsp:spPr>
        <a:xfrm>
          <a:off x="0" y="5882814"/>
          <a:ext cx="9810750" cy="21238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1491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100000"/>
            </a:lnSpc>
            <a:spcBef>
              <a:spcPct val="0"/>
            </a:spcBef>
            <a:spcAft>
              <a:spcPct val="20000"/>
            </a:spcAft>
            <a:buClrTx/>
            <a:buSzTx/>
            <a:buFont typeface="Arial" panose="020B0604020202020204" pitchFamily="34" charset="0"/>
            <a:buChar char="•"/>
          </a:pPr>
          <a:r>
            <a:rPr kumimoji="0" lang="en-US" sz="2800" b="0" i="0" u="none" strike="noStrike" kern="1200" cap="none" spc="58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rPr>
            <a:t>Proquest</a:t>
          </a:r>
          <a:r>
            <a:rPr kumimoji="0" lang="en-US" sz="2800" b="0" i="0" u="none" strike="noStrike" kern="1200" cap="none" spc="58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rPr>
            <a:t> </a:t>
          </a:r>
          <a:r>
            <a:rPr kumimoji="0" lang="en-US" sz="2800" b="0" i="0" u="none" strike="noStrike" kern="1200" cap="none" spc="58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rPr>
            <a:t>ebook</a:t>
          </a:r>
          <a:r>
            <a:rPr kumimoji="0" lang="en-US" sz="2800" b="0" i="0" u="none" strike="noStrike" kern="1200" cap="none" spc="58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rPr>
            <a:t> Central </a:t>
          </a:r>
          <a:endParaRPr lang="en-US" sz="2800" kern="1200" dirty="0">
            <a:solidFill>
              <a:schemeClr val="tx1"/>
            </a:solidFill>
            <a:latin typeface="+mj-lt"/>
          </a:endParaRPr>
        </a:p>
        <a:p>
          <a:pPr marL="285750" lvl="1" indent="-285750" algn="l" defTabSz="1244600">
            <a:lnSpc>
              <a:spcPct val="10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kumimoji="0" lang="en-US" sz="2800" b="0" i="0" u="none" strike="noStrike" kern="1200" cap="none" spc="58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rPr>
            <a:t>Francis Light Digital Library (</a:t>
          </a:r>
          <a:r>
            <a:rPr kumimoji="0" lang="en-US" sz="2800" b="0" i="0" u="none" strike="noStrike" kern="1200" cap="none" spc="58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rPr>
            <a:t>Dspace</a:t>
          </a:r>
          <a:r>
            <a:rPr kumimoji="0" lang="en-US" sz="2800" b="0" i="0" u="none" strike="noStrike" kern="1200" cap="none" spc="58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rPr>
            <a:t>)</a:t>
          </a:r>
        </a:p>
        <a:p>
          <a:pPr marL="285750" lvl="1" indent="-285750" algn="l" defTabSz="1244600">
            <a:lnSpc>
              <a:spcPct val="10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kumimoji="0" lang="en-US" sz="2800" b="0" i="0" u="none" strike="noStrike" kern="1200" cap="none" spc="58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rPr>
            <a:t>U-Pustaka</a:t>
          </a:r>
        </a:p>
        <a:p>
          <a:pPr marL="285750" lvl="1" indent="-285750" algn="l" defTabSz="1244600">
            <a:lnSpc>
              <a:spcPct val="10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US" sz="2800" kern="1200" spc="58" dirty="0">
              <a:solidFill>
                <a:prstClr val="white"/>
              </a:solidFill>
              <a:latin typeface="+mj-lt"/>
            </a:rPr>
            <a:t>UOP Electronic Library</a:t>
          </a:r>
          <a:endParaRPr kumimoji="0" lang="en-US" sz="2800" b="0" i="0" u="none" strike="noStrike" kern="1200" cap="none" spc="58" normalizeH="0" baseline="0" noProof="0" dirty="0">
            <a:ln>
              <a:noFill/>
            </a:ln>
            <a:solidFill>
              <a:prstClr val="white"/>
            </a:solidFill>
            <a:effectLst/>
            <a:uLnTx/>
            <a:uFillTx/>
            <a:latin typeface="+mj-lt"/>
            <a:ea typeface="+mn-ea"/>
            <a:cs typeface="+mn-cs"/>
          </a:endParaRPr>
        </a:p>
      </dsp:txBody>
      <dsp:txXfrm>
        <a:off x="0" y="5882814"/>
        <a:ext cx="9810750" cy="21238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99B3D1-7B86-4464-9F26-1D0D44636E00}">
      <dsp:nvSpPr>
        <dsp:cNvPr id="0" name=""/>
        <dsp:cNvSpPr/>
      </dsp:nvSpPr>
      <dsp:spPr>
        <a:xfrm>
          <a:off x="0" y="450"/>
          <a:ext cx="16230601" cy="1054976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C31191-58B1-487F-8FD0-320187E05E45}">
      <dsp:nvSpPr>
        <dsp:cNvPr id="0" name=""/>
        <dsp:cNvSpPr/>
      </dsp:nvSpPr>
      <dsp:spPr>
        <a:xfrm>
          <a:off x="319130" y="237820"/>
          <a:ext cx="580237" cy="5802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BEBB0A-29B0-4B73-96F3-4AF69838173A}">
      <dsp:nvSpPr>
        <dsp:cNvPr id="0" name=""/>
        <dsp:cNvSpPr/>
      </dsp:nvSpPr>
      <dsp:spPr>
        <a:xfrm>
          <a:off x="1218497" y="450"/>
          <a:ext cx="15012103" cy="10549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1652" tIns="111652" rIns="111652" bIns="11165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 baseline="0" dirty="0">
              <a:latin typeface="Montserrat" panose="00000500000000000000" pitchFamily="2" charset="0"/>
            </a:rPr>
            <a:t>ProQuest </a:t>
          </a:r>
          <a:r>
            <a:rPr lang="en-US" sz="2500" b="0" i="0" kern="1200" baseline="0" dirty="0" err="1">
              <a:latin typeface="Montserrat" panose="00000500000000000000" pitchFamily="2" charset="0"/>
            </a:rPr>
            <a:t>Ebook</a:t>
          </a:r>
          <a:r>
            <a:rPr lang="en-US" sz="2500" b="0" i="0" kern="1200" baseline="0" dirty="0">
              <a:latin typeface="Montserrat" panose="00000500000000000000" pitchFamily="2" charset="0"/>
            </a:rPr>
            <a:t> Central is an e-book database for users to browse, find, and read e-books online. </a:t>
          </a:r>
          <a:endParaRPr lang="en-US" sz="2500" kern="1200" dirty="0">
            <a:latin typeface="Montserrat" panose="00000500000000000000" pitchFamily="2" charset="0"/>
          </a:endParaRPr>
        </a:p>
      </dsp:txBody>
      <dsp:txXfrm>
        <a:off x="1218497" y="450"/>
        <a:ext cx="15012103" cy="1054976"/>
      </dsp:txXfrm>
    </dsp:sp>
    <dsp:sp modelId="{BCF70563-B617-4900-8971-0A2C5EBE67B5}">
      <dsp:nvSpPr>
        <dsp:cNvPr id="0" name=""/>
        <dsp:cNvSpPr/>
      </dsp:nvSpPr>
      <dsp:spPr>
        <a:xfrm>
          <a:off x="0" y="1319171"/>
          <a:ext cx="16230601" cy="1054976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F41571-560D-4F1F-844F-3122118601A2}">
      <dsp:nvSpPr>
        <dsp:cNvPr id="0" name=""/>
        <dsp:cNvSpPr/>
      </dsp:nvSpPr>
      <dsp:spPr>
        <a:xfrm>
          <a:off x="319130" y="1556540"/>
          <a:ext cx="580237" cy="5802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5C8C06-EADD-4FFA-A48F-2F5BBAB5C0FC}">
      <dsp:nvSpPr>
        <dsp:cNvPr id="0" name=""/>
        <dsp:cNvSpPr/>
      </dsp:nvSpPr>
      <dsp:spPr>
        <a:xfrm>
          <a:off x="1218497" y="1319171"/>
          <a:ext cx="15012103" cy="10549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1652" tIns="111652" rIns="111652" bIns="11165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 baseline="0">
              <a:latin typeface="Montserrat" panose="00000500000000000000" pitchFamily="2" charset="0"/>
            </a:rPr>
            <a:t>Books can be read online in the web browser or can be downloaded for offline reading.  </a:t>
          </a:r>
          <a:endParaRPr lang="en-US" sz="2500" kern="1200">
            <a:latin typeface="Montserrat" panose="00000500000000000000" pitchFamily="2" charset="0"/>
          </a:endParaRPr>
        </a:p>
      </dsp:txBody>
      <dsp:txXfrm>
        <a:off x="1218497" y="1319171"/>
        <a:ext cx="15012103" cy="1054976"/>
      </dsp:txXfrm>
    </dsp:sp>
    <dsp:sp modelId="{CA7EEA87-279E-4C66-9AFE-E62027B200BA}">
      <dsp:nvSpPr>
        <dsp:cNvPr id="0" name=""/>
        <dsp:cNvSpPr/>
      </dsp:nvSpPr>
      <dsp:spPr>
        <a:xfrm>
          <a:off x="0" y="2637891"/>
          <a:ext cx="16230601" cy="1054976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69F13A-4D77-4B29-9B17-989BD3DC4CBB}">
      <dsp:nvSpPr>
        <dsp:cNvPr id="0" name=""/>
        <dsp:cNvSpPr/>
      </dsp:nvSpPr>
      <dsp:spPr>
        <a:xfrm>
          <a:off x="319130" y="2875261"/>
          <a:ext cx="580237" cy="5802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6608ED-37AB-4A46-B71E-E5E0EAEC3D5B}">
      <dsp:nvSpPr>
        <dsp:cNvPr id="0" name=""/>
        <dsp:cNvSpPr/>
      </dsp:nvSpPr>
      <dsp:spPr>
        <a:xfrm>
          <a:off x="1218497" y="2637891"/>
          <a:ext cx="15012103" cy="10549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1652" tIns="111652" rIns="111652" bIns="11165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 baseline="0" dirty="0">
              <a:latin typeface="Montserrat" panose="00000500000000000000" pitchFamily="2" charset="0"/>
            </a:rPr>
            <a:t>Individual chapters can be downloaded as PDF files. Download limitations may apply to certain titles, so please check the title for further information.</a:t>
          </a:r>
          <a:endParaRPr lang="en-US" sz="2500" kern="1200" dirty="0">
            <a:latin typeface="Montserrat" panose="00000500000000000000" pitchFamily="2" charset="0"/>
          </a:endParaRPr>
        </a:p>
      </dsp:txBody>
      <dsp:txXfrm>
        <a:off x="1218497" y="2637891"/>
        <a:ext cx="15012103" cy="10549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93628-B0E6-45F3-9A5D-2AB1C9F615A5}">
      <dsp:nvSpPr>
        <dsp:cNvPr id="0" name=""/>
        <dsp:cNvSpPr/>
      </dsp:nvSpPr>
      <dsp:spPr>
        <a:xfrm>
          <a:off x="0" y="0"/>
          <a:ext cx="14055090" cy="12118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baseline="0" dirty="0">
              <a:latin typeface="Montserrat" panose="00000500000000000000" pitchFamily="2" charset="0"/>
            </a:rPr>
            <a:t>u-Pustaka is a digital library service by National Library of Malaysia (</a:t>
          </a:r>
          <a:r>
            <a:rPr lang="en-US" sz="2400" b="0" i="0" kern="1200" baseline="0" dirty="0" err="1">
              <a:latin typeface="Montserrat" panose="00000500000000000000" pitchFamily="2" charset="0"/>
            </a:rPr>
            <a:t>Perpustakaan</a:t>
          </a:r>
          <a:r>
            <a:rPr lang="en-US" sz="2400" b="0" i="0" kern="1200" baseline="0" dirty="0">
              <a:latin typeface="Montserrat" panose="00000500000000000000" pitchFamily="2" charset="0"/>
            </a:rPr>
            <a:t> Negara Malaysia) that can be accessed by all Malaysians anytime and anywhere.</a:t>
          </a:r>
          <a:endParaRPr lang="en-US" sz="2400" kern="1200" dirty="0">
            <a:latin typeface="Montserrat" panose="00000500000000000000" pitchFamily="2" charset="0"/>
          </a:endParaRPr>
        </a:p>
      </dsp:txBody>
      <dsp:txXfrm>
        <a:off x="35492" y="35492"/>
        <a:ext cx="12802599" cy="1140818"/>
      </dsp:txXfrm>
    </dsp:sp>
    <dsp:sp modelId="{92D67FDA-1F95-4ED1-AE2F-E39D5A0B4530}">
      <dsp:nvSpPr>
        <dsp:cNvPr id="0" name=""/>
        <dsp:cNvSpPr/>
      </dsp:nvSpPr>
      <dsp:spPr>
        <a:xfrm>
          <a:off x="2480310" y="1481091"/>
          <a:ext cx="14055090" cy="12118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baseline="0" dirty="0">
              <a:latin typeface="Montserrat" panose="00000500000000000000" pitchFamily="2" charset="0"/>
            </a:rPr>
            <a:t>u-Pustaka also offers online databases such as </a:t>
          </a:r>
          <a:r>
            <a:rPr lang="en-US" sz="2400" b="0" i="0" kern="1200" baseline="0" dirty="0" err="1">
              <a:latin typeface="Montserrat" panose="00000500000000000000" pitchFamily="2" charset="0"/>
            </a:rPr>
            <a:t>Ebscohost</a:t>
          </a:r>
          <a:r>
            <a:rPr lang="en-US" sz="2400" b="0" i="0" kern="1200" baseline="0" dirty="0">
              <a:latin typeface="Montserrat" panose="00000500000000000000" pitchFamily="2" charset="0"/>
            </a:rPr>
            <a:t>, eLaw.my, Overdrive, ODILO, J-Gate, and many more. </a:t>
          </a:r>
          <a:endParaRPr lang="en-US" sz="2400" kern="1200" dirty="0">
            <a:latin typeface="Montserrat" panose="00000500000000000000" pitchFamily="2" charset="0"/>
          </a:endParaRPr>
        </a:p>
      </dsp:txBody>
      <dsp:txXfrm>
        <a:off x="2515802" y="1516583"/>
        <a:ext cx="10716125" cy="1140818"/>
      </dsp:txXfrm>
    </dsp:sp>
    <dsp:sp modelId="{A5AAD4F5-1F8B-461C-9C2F-81F701314A40}">
      <dsp:nvSpPr>
        <dsp:cNvPr id="0" name=""/>
        <dsp:cNvSpPr/>
      </dsp:nvSpPr>
      <dsp:spPr>
        <a:xfrm>
          <a:off x="13267419" y="952611"/>
          <a:ext cx="787671" cy="787671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13444645" y="952611"/>
        <a:ext cx="433219" cy="5927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53385B-6C2F-40B8-BC04-2763C7886B5C}">
      <dsp:nvSpPr>
        <dsp:cNvPr id="0" name=""/>
        <dsp:cNvSpPr/>
      </dsp:nvSpPr>
      <dsp:spPr>
        <a:xfrm>
          <a:off x="0" y="600164"/>
          <a:ext cx="16230601" cy="1107995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4D68C5-893E-42F6-A84B-1F6D38E6FD07}">
      <dsp:nvSpPr>
        <dsp:cNvPr id="0" name=""/>
        <dsp:cNvSpPr/>
      </dsp:nvSpPr>
      <dsp:spPr>
        <a:xfrm>
          <a:off x="335168" y="849463"/>
          <a:ext cx="609397" cy="609397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10000" r="90000">
                        <a14:foregroundMark x1="45000" y1="35000" x2="55278" y2="75833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FDF7BE-E141-4C14-8E19-A3B374553FB7}">
      <dsp:nvSpPr>
        <dsp:cNvPr id="0" name=""/>
        <dsp:cNvSpPr/>
      </dsp:nvSpPr>
      <dsp:spPr>
        <a:xfrm>
          <a:off x="1279735" y="600164"/>
          <a:ext cx="14950865" cy="1107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263" tIns="117263" rIns="117263" bIns="11726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 dirty="0">
              <a:latin typeface="Montserrat" panose="00000500000000000000" pitchFamily="2" charset="0"/>
            </a:rPr>
            <a:t>Primo is library search tool to help you find the best quality resources to support your learning, teaching and research. </a:t>
          </a:r>
          <a:endParaRPr lang="en-MY" sz="2500" b="0" i="0" kern="1200" dirty="0">
            <a:latin typeface="Montserrat" panose="00000500000000000000" pitchFamily="2" charset="0"/>
          </a:endParaRPr>
        </a:p>
      </dsp:txBody>
      <dsp:txXfrm>
        <a:off x="1279735" y="600164"/>
        <a:ext cx="14950865" cy="1107995"/>
      </dsp:txXfrm>
    </dsp:sp>
    <dsp:sp modelId="{A9BFCDC2-A8A8-4F68-AC95-EC89BFC9CD50}">
      <dsp:nvSpPr>
        <dsp:cNvPr id="0" name=""/>
        <dsp:cNvSpPr/>
      </dsp:nvSpPr>
      <dsp:spPr>
        <a:xfrm>
          <a:off x="0" y="1985158"/>
          <a:ext cx="16230601" cy="1107995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74A089-5E75-4D8B-9CF4-AAB334EADE0A}">
      <dsp:nvSpPr>
        <dsp:cNvPr id="0" name=""/>
        <dsp:cNvSpPr/>
      </dsp:nvSpPr>
      <dsp:spPr>
        <a:xfrm>
          <a:off x="335168" y="2234457"/>
          <a:ext cx="609397" cy="609397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l="-18000" r="-1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359C60-226F-40FD-8A48-DE58DF458719}">
      <dsp:nvSpPr>
        <dsp:cNvPr id="0" name=""/>
        <dsp:cNvSpPr/>
      </dsp:nvSpPr>
      <dsp:spPr>
        <a:xfrm>
          <a:off x="1279735" y="1985158"/>
          <a:ext cx="14950865" cy="1107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263" tIns="117263" rIns="117263" bIns="11726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 baseline="0" dirty="0">
              <a:latin typeface="Montserrat" panose="00000500000000000000" pitchFamily="2" charset="0"/>
            </a:rPr>
            <a:t>Use Primo to discover specialist databases, theses, </a:t>
          </a:r>
          <a:r>
            <a:rPr lang="en-US" sz="2500" b="0" i="0" kern="1200" baseline="0" dirty="0" err="1">
              <a:latin typeface="Montserrat" panose="00000500000000000000" pitchFamily="2" charset="0"/>
            </a:rPr>
            <a:t>books@ebooks</a:t>
          </a:r>
          <a:r>
            <a:rPr lang="en-US" sz="2500" b="0" i="0" kern="1200" baseline="0" dirty="0">
              <a:latin typeface="Montserrat" panose="00000500000000000000" pitchFamily="2" charset="0"/>
            </a:rPr>
            <a:t>, journal articles and more – both printed and digital – with a single search.</a:t>
          </a:r>
          <a:endParaRPr lang="en-MY" sz="2500" b="0" i="0" kern="1200" baseline="0" dirty="0">
            <a:latin typeface="Montserrat" panose="00000500000000000000" pitchFamily="2" charset="0"/>
          </a:endParaRPr>
        </a:p>
      </dsp:txBody>
      <dsp:txXfrm>
        <a:off x="1279735" y="1985158"/>
        <a:ext cx="14950865" cy="11079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6C42F4-A6AA-4371-82AD-E649AF5A7DC7}" type="datetimeFigureOut">
              <a:rPr lang="en-MY" smtClean="0"/>
              <a:t>5/9/2023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3A678-7233-4EAC-9918-389765673C5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19602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63A678-7233-4EAC-9918-389765673C5B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1098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63A678-7233-4EAC-9918-389765673C5B}" type="slidenum">
              <a:rPr lang="en-MY" smtClean="0"/>
              <a:t>18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27019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63A678-7233-4EAC-9918-389765673C5B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1098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63A678-7233-4EAC-9918-389765673C5B}" type="slidenum">
              <a:rPr lang="en-MY" smtClean="0"/>
              <a:t>24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56707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8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18" indent="0" algn="ctr">
              <a:buNone/>
              <a:defRPr sz="3001"/>
            </a:lvl2pPr>
            <a:lvl3pPr marL="1371635" indent="0" algn="ctr">
              <a:buNone/>
              <a:defRPr sz="2700"/>
            </a:lvl3pPr>
            <a:lvl4pPr marL="2057453" indent="0" algn="ctr">
              <a:buNone/>
              <a:defRPr sz="2400"/>
            </a:lvl4pPr>
            <a:lvl5pPr marL="2743268" indent="0" algn="ctr">
              <a:buNone/>
              <a:defRPr sz="2400"/>
            </a:lvl5pPr>
            <a:lvl6pPr marL="3429086" indent="0" algn="ctr">
              <a:buNone/>
              <a:defRPr sz="2400"/>
            </a:lvl6pPr>
            <a:lvl7pPr marL="4114903" indent="0" algn="ctr">
              <a:buNone/>
              <a:defRPr sz="2400"/>
            </a:lvl7pPr>
            <a:lvl8pPr marL="4800721" indent="0" algn="ctr">
              <a:buNone/>
              <a:defRPr sz="2400"/>
            </a:lvl8pPr>
            <a:lvl9pPr marL="5486538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86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809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1" y="547690"/>
            <a:ext cx="3943349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299" y="547690"/>
            <a:ext cx="11601451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42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4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4" y="2564608"/>
            <a:ext cx="15773401" cy="4279106"/>
          </a:xfrm>
        </p:spPr>
        <p:txBody>
          <a:bodyPr anchor="b"/>
          <a:lstStyle>
            <a:lvl1pPr>
              <a:defRPr sz="90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4" y="6884196"/>
            <a:ext cx="15773401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18" indent="0">
              <a:buNone/>
              <a:defRPr sz="3001">
                <a:solidFill>
                  <a:schemeClr val="tx1">
                    <a:tint val="75000"/>
                  </a:schemeClr>
                </a:solidFill>
              </a:defRPr>
            </a:lvl2pPr>
            <a:lvl3pPr marL="1371635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5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68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8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90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721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538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77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1" y="2738438"/>
            <a:ext cx="7772400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29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1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6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18" indent="0">
              <a:buNone/>
              <a:defRPr sz="3001" b="1"/>
            </a:lvl2pPr>
            <a:lvl3pPr marL="1371635" indent="0">
              <a:buNone/>
              <a:defRPr sz="2700" b="1"/>
            </a:lvl3pPr>
            <a:lvl4pPr marL="2057453" indent="0">
              <a:buNone/>
              <a:defRPr sz="2400" b="1"/>
            </a:lvl4pPr>
            <a:lvl5pPr marL="2743268" indent="0">
              <a:buNone/>
              <a:defRPr sz="2400" b="1"/>
            </a:lvl5pPr>
            <a:lvl6pPr marL="3429086" indent="0">
              <a:buNone/>
              <a:defRPr sz="2400" b="1"/>
            </a:lvl6pPr>
            <a:lvl7pPr marL="4114903" indent="0">
              <a:buNone/>
              <a:defRPr sz="2400" b="1"/>
            </a:lvl7pPr>
            <a:lvl8pPr marL="4800721" indent="0">
              <a:buNone/>
              <a:defRPr sz="2400" b="1"/>
            </a:lvl8pPr>
            <a:lvl9pPr marL="5486538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6" y="3757613"/>
            <a:ext cx="7736681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1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18" indent="0">
              <a:buNone/>
              <a:defRPr sz="3001" b="1"/>
            </a:lvl2pPr>
            <a:lvl3pPr marL="1371635" indent="0">
              <a:buNone/>
              <a:defRPr sz="2700" b="1"/>
            </a:lvl3pPr>
            <a:lvl4pPr marL="2057453" indent="0">
              <a:buNone/>
              <a:defRPr sz="2400" b="1"/>
            </a:lvl4pPr>
            <a:lvl5pPr marL="2743268" indent="0">
              <a:buNone/>
              <a:defRPr sz="2400" b="1"/>
            </a:lvl5pPr>
            <a:lvl6pPr marL="3429086" indent="0">
              <a:buNone/>
              <a:defRPr sz="2400" b="1"/>
            </a:lvl6pPr>
            <a:lvl7pPr marL="4114903" indent="0">
              <a:buNone/>
              <a:defRPr sz="2400" b="1"/>
            </a:lvl7pPr>
            <a:lvl8pPr marL="4800721" indent="0">
              <a:buNone/>
              <a:defRPr sz="2400" b="1"/>
            </a:lvl8pPr>
            <a:lvl9pPr marL="5486538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1" y="3757613"/>
            <a:ext cx="7774782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05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958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32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4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1"/>
            </a:lvl2pPr>
            <a:lvl3pPr>
              <a:defRPr sz="3600"/>
            </a:lvl3pPr>
            <a:lvl4pPr>
              <a:defRPr sz="3001"/>
            </a:lvl4pPr>
            <a:lvl5pPr>
              <a:defRPr sz="3001"/>
            </a:lvl5pPr>
            <a:lvl6pPr>
              <a:defRPr sz="3001"/>
            </a:lvl6pPr>
            <a:lvl7pPr>
              <a:defRPr sz="3001"/>
            </a:lvl7pPr>
            <a:lvl8pPr>
              <a:defRPr sz="3001"/>
            </a:lvl8pPr>
            <a:lvl9pPr>
              <a:defRPr sz="30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4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18" indent="0">
              <a:buNone/>
              <a:defRPr sz="2100"/>
            </a:lvl2pPr>
            <a:lvl3pPr marL="1371635" indent="0">
              <a:buNone/>
              <a:defRPr sz="1801"/>
            </a:lvl3pPr>
            <a:lvl4pPr marL="2057453" indent="0">
              <a:buNone/>
              <a:defRPr sz="1500"/>
            </a:lvl4pPr>
            <a:lvl5pPr marL="2743268" indent="0">
              <a:buNone/>
              <a:defRPr sz="1500"/>
            </a:lvl5pPr>
            <a:lvl6pPr marL="3429086" indent="0">
              <a:buNone/>
              <a:defRPr sz="1500"/>
            </a:lvl6pPr>
            <a:lvl7pPr marL="4114903" indent="0">
              <a:buNone/>
              <a:defRPr sz="1500"/>
            </a:lvl7pPr>
            <a:lvl8pPr marL="4800721" indent="0">
              <a:buNone/>
              <a:defRPr sz="1500"/>
            </a:lvl8pPr>
            <a:lvl9pPr marL="5486538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4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18" indent="0">
              <a:buNone/>
              <a:defRPr sz="4201"/>
            </a:lvl2pPr>
            <a:lvl3pPr marL="1371635" indent="0">
              <a:buNone/>
              <a:defRPr sz="3600"/>
            </a:lvl3pPr>
            <a:lvl4pPr marL="2057453" indent="0">
              <a:buNone/>
              <a:defRPr sz="3001"/>
            </a:lvl4pPr>
            <a:lvl5pPr marL="2743268" indent="0">
              <a:buNone/>
              <a:defRPr sz="3001"/>
            </a:lvl5pPr>
            <a:lvl6pPr marL="3429086" indent="0">
              <a:buNone/>
              <a:defRPr sz="3001"/>
            </a:lvl6pPr>
            <a:lvl7pPr marL="4114903" indent="0">
              <a:buNone/>
              <a:defRPr sz="3001"/>
            </a:lvl7pPr>
            <a:lvl8pPr marL="4800721" indent="0">
              <a:buNone/>
              <a:defRPr sz="3001"/>
            </a:lvl8pPr>
            <a:lvl9pPr marL="5486538" indent="0">
              <a:buNone/>
              <a:defRPr sz="300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4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18" indent="0">
              <a:buNone/>
              <a:defRPr sz="2100"/>
            </a:lvl2pPr>
            <a:lvl3pPr marL="1371635" indent="0">
              <a:buNone/>
              <a:defRPr sz="1801"/>
            </a:lvl3pPr>
            <a:lvl4pPr marL="2057453" indent="0">
              <a:buNone/>
              <a:defRPr sz="1500"/>
            </a:lvl4pPr>
            <a:lvl5pPr marL="2743268" indent="0">
              <a:buNone/>
              <a:defRPr sz="1500"/>
            </a:lvl5pPr>
            <a:lvl6pPr marL="3429086" indent="0">
              <a:buNone/>
              <a:defRPr sz="1500"/>
            </a:lvl6pPr>
            <a:lvl7pPr marL="4114903" indent="0">
              <a:buNone/>
              <a:defRPr sz="1500"/>
            </a:lvl7pPr>
            <a:lvl8pPr marL="4800721" indent="0">
              <a:buNone/>
              <a:defRPr sz="1500"/>
            </a:lvl8pPr>
            <a:lvl9pPr marL="5486538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802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1" y="547688"/>
            <a:ext cx="15773401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1" y="2738438"/>
            <a:ext cx="15773401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5B261-8843-42D1-AAFC-05E20E2D9B97}" type="datetimeFigureOut">
              <a:rPr lang="en-US" smtClean="0"/>
              <a:t>9/5/2023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3" y="9534526"/>
            <a:ext cx="6172201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1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873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371635" rtl="0" eaLnBrk="1" latinLnBrk="0" hangingPunct="1">
        <a:lnSpc>
          <a:spcPct val="90000"/>
        </a:lnSpc>
        <a:spcBef>
          <a:spcPct val="0"/>
        </a:spcBef>
        <a:buNone/>
        <a:defRPr sz="66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9" indent="-342909" algn="l" defTabSz="1371635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1" kern="1200">
          <a:solidFill>
            <a:schemeClr val="tx1"/>
          </a:solidFill>
          <a:latin typeface="+mn-lt"/>
          <a:ea typeface="+mn-ea"/>
          <a:cs typeface="+mn-cs"/>
        </a:defRPr>
      </a:lvl1pPr>
      <a:lvl2pPr marL="1028726" indent="-342909" algn="l" defTabSz="1371635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42" indent="-342909" algn="l" defTabSz="1371635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1" kern="1200">
          <a:solidFill>
            <a:schemeClr val="tx1"/>
          </a:solidFill>
          <a:latin typeface="+mn-lt"/>
          <a:ea typeface="+mn-ea"/>
          <a:cs typeface="+mn-cs"/>
        </a:defRPr>
      </a:lvl3pPr>
      <a:lvl4pPr marL="2400361" indent="-342909" algn="l" defTabSz="1371635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77" indent="-342909" algn="l" defTabSz="1371635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96" indent="-342909" algn="l" defTabSz="1371635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810" indent="-342909" algn="l" defTabSz="1371635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629" indent="-342909" algn="l" defTabSz="1371635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445" indent="-342909" algn="l" defTabSz="1371635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35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algn="l" defTabSz="1371635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35" algn="l" defTabSz="1371635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53" algn="l" defTabSz="1371635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68" algn="l" defTabSz="1371635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86" algn="l" defTabSz="1371635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903" algn="l" defTabSz="1371635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721" algn="l" defTabSz="1371635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538" algn="l" defTabSz="1371635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svg"/><Relationship Id="rId7" Type="http://schemas.microsoft.com/office/2007/relationships/hdphoto" Target="../media/hdphoto4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svg"/><Relationship Id="rId4" Type="http://schemas.openxmlformats.org/officeDocument/2006/relationships/image" Target="../media/image27.png"/><Relationship Id="rId9" Type="http://schemas.microsoft.com/office/2007/relationships/hdphoto" Target="../media/hdphoto5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8.svg"/><Relationship Id="rId7" Type="http://schemas.openxmlformats.org/officeDocument/2006/relationships/image" Target="../media/image36.jpg"/><Relationship Id="rId12" Type="http://schemas.openxmlformats.org/officeDocument/2006/relationships/image" Target="../media/image3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11" Type="http://schemas.openxmlformats.org/officeDocument/2006/relationships/image" Target="../media/image40.jpeg"/><Relationship Id="rId5" Type="http://schemas.openxmlformats.org/officeDocument/2006/relationships/image" Target="../media/image19.svg"/><Relationship Id="rId10" Type="http://schemas.openxmlformats.org/officeDocument/2006/relationships/image" Target="../media/image39.png"/><Relationship Id="rId4" Type="http://schemas.openxmlformats.org/officeDocument/2006/relationships/image" Target="../media/image18.png"/><Relationship Id="rId9" Type="http://schemas.openxmlformats.org/officeDocument/2006/relationships/image" Target="../media/image38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hyperlink" Target="https://peninsulacollege.edu.my/francis-lightlibrary/" TargetMode="External"/><Relationship Id="rId7" Type="http://schemas.openxmlformats.org/officeDocument/2006/relationships/image" Target="../media/image18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microsoft.com/office/2007/relationships/hdphoto" Target="../media/hdphoto3.wdp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13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27.png"/><Relationship Id="rId12" Type="http://schemas.openxmlformats.org/officeDocument/2006/relationships/image" Target="../media/image47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11" Type="http://schemas.openxmlformats.org/officeDocument/2006/relationships/image" Target="../media/image46.png"/><Relationship Id="rId5" Type="http://schemas.openxmlformats.org/officeDocument/2006/relationships/image" Target="../media/image24.png"/><Relationship Id="rId15" Type="http://schemas.openxmlformats.org/officeDocument/2006/relationships/image" Target="../media/image50.jpeg"/><Relationship Id="rId10" Type="http://schemas.openxmlformats.org/officeDocument/2006/relationships/image" Target="../media/image45.svg"/><Relationship Id="rId4" Type="http://schemas.openxmlformats.org/officeDocument/2006/relationships/hyperlink" Target="https://opacfrancislightlibrary.peninsulacollege.edu.my/" TargetMode="External"/><Relationship Id="rId9" Type="http://schemas.openxmlformats.org/officeDocument/2006/relationships/image" Target="../media/image44.png"/><Relationship Id="rId14" Type="http://schemas.openxmlformats.org/officeDocument/2006/relationships/image" Target="../media/image49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7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8.svg"/><Relationship Id="rId9" Type="http://schemas.microsoft.com/office/2007/relationships/diagramDrawing" Target="../diagrams/drawin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5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68.svg"/><Relationship Id="rId3" Type="http://schemas.openxmlformats.org/officeDocument/2006/relationships/image" Target="../media/image8.svg"/><Relationship Id="rId7" Type="http://schemas.microsoft.com/office/2007/relationships/hdphoto" Target="../media/hdphoto3.wdp"/><Relationship Id="rId12" Type="http://schemas.openxmlformats.org/officeDocument/2006/relationships/image" Target="../media/image6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66.svg"/><Relationship Id="rId5" Type="http://schemas.openxmlformats.org/officeDocument/2006/relationships/hyperlink" Target="https://ebookcentral.proquest.com/auth/lib/alcm/" TargetMode="External"/><Relationship Id="rId10" Type="http://schemas.openxmlformats.org/officeDocument/2006/relationships/image" Target="../media/image65.png"/><Relationship Id="rId4" Type="http://schemas.openxmlformats.org/officeDocument/2006/relationships/image" Target="../media/image62.png"/><Relationship Id="rId9" Type="http://schemas.openxmlformats.org/officeDocument/2006/relationships/image" Target="../media/image64.svg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69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igitallibrary.peninsulacollege.edu.my/" TargetMode="Externa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70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75.png"/><Relationship Id="rId7" Type="http://schemas.openxmlformats.org/officeDocument/2006/relationships/image" Target="../media/image24.png"/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75.png"/><Relationship Id="rId7" Type="http://schemas.openxmlformats.org/officeDocument/2006/relationships/image" Target="../media/image80.png"/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42.png"/><Relationship Id="rId4" Type="http://schemas.openxmlformats.org/officeDocument/2006/relationships/image" Target="../media/image78.png"/><Relationship Id="rId9" Type="http://schemas.microsoft.com/office/2007/relationships/hdphoto" Target="../media/hdphoto3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sv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linktr.ee/francislightlibrary" TargetMode="External"/><Relationship Id="rId3" Type="http://schemas.openxmlformats.org/officeDocument/2006/relationships/image" Target="../media/image33.svg"/><Relationship Id="rId7" Type="http://schemas.microsoft.com/office/2007/relationships/hdphoto" Target="../media/hdphoto3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83.jpeg"/><Relationship Id="rId4" Type="http://schemas.openxmlformats.org/officeDocument/2006/relationships/image" Target="../media/image8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digitallibrary.peninsulacollege.edu.my/home" TargetMode="External"/><Relationship Id="rId3" Type="http://schemas.openxmlformats.org/officeDocument/2006/relationships/image" Target="../media/image33.svg"/><Relationship Id="rId7" Type="http://schemas.openxmlformats.org/officeDocument/2006/relationships/hyperlink" Target="https://ebookcentral.proquest.com/auth/lib/alcm/" TargetMode="External"/><Relationship Id="rId12" Type="http://schemas.openxmlformats.org/officeDocument/2006/relationships/hyperlink" Target="mailto:jazlyhanif@peninsulacollege.edu.my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francislightlibrary.appointlet.com/" TargetMode="External"/><Relationship Id="rId11" Type="http://schemas.openxmlformats.org/officeDocument/2006/relationships/hyperlink" Target="mailto:noorshahidah@peninsulacollege.edu.my" TargetMode="External"/><Relationship Id="rId5" Type="http://schemas.openxmlformats.org/officeDocument/2006/relationships/hyperlink" Target="https://opacfrancislightlibrary.peninsulacollege.edu.my/" TargetMode="External"/><Relationship Id="rId10" Type="http://schemas.openxmlformats.org/officeDocument/2006/relationships/hyperlink" Target="https://www.plymouth.ac.uk/services/library-services" TargetMode="External"/><Relationship Id="rId4" Type="http://schemas.openxmlformats.org/officeDocument/2006/relationships/hyperlink" Target="https://peninsulacollege.edu.my/francis-light-library-2/" TargetMode="External"/><Relationship Id="rId9" Type="http://schemas.openxmlformats.org/officeDocument/2006/relationships/hyperlink" Target="https://www.u-library.gov.my/portal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5.svg"/><Relationship Id="rId4" Type="http://schemas.openxmlformats.org/officeDocument/2006/relationships/image" Target="../media/image8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svg"/><Relationship Id="rId7" Type="http://schemas.openxmlformats.org/officeDocument/2006/relationships/image" Target="../media/image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15.png"/><Relationship Id="rId9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eiling, indoor, area, several&#10;&#10;Description automatically generated">
            <a:extLst>
              <a:ext uri="{FF2B5EF4-FFF2-40B4-BE49-F238E27FC236}">
                <a16:creationId xmlns:a16="http://schemas.microsoft.com/office/drawing/2014/main" id="{FBC2568D-C2CA-2B25-F46D-0858C7CE12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56"/>
          <a:stretch/>
        </p:blipFill>
        <p:spPr>
          <a:xfrm>
            <a:off x="0" y="-91056"/>
            <a:ext cx="18288000" cy="1029297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028700" y="1028700"/>
            <a:ext cx="1783058" cy="29501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5476242" y="8956803"/>
            <a:ext cx="1783058" cy="295015"/>
          </a:xfrm>
          <a:prstGeom prst="rect">
            <a:avLst/>
          </a:prstGeom>
        </p:spPr>
      </p:pic>
      <p:sp>
        <p:nvSpPr>
          <p:cNvPr id="7" name="AutoShape 7"/>
          <p:cNvSpPr/>
          <p:nvPr/>
        </p:nvSpPr>
        <p:spPr>
          <a:xfrm>
            <a:off x="4061741" y="7005600"/>
            <a:ext cx="5244233" cy="0"/>
          </a:xfrm>
          <a:prstGeom prst="line">
            <a:avLst/>
          </a:prstGeom>
          <a:ln w="190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MY" sz="1801"/>
          </a:p>
        </p:txBody>
      </p:sp>
      <p:sp>
        <p:nvSpPr>
          <p:cNvPr id="8" name="AutoShape 8"/>
          <p:cNvSpPr/>
          <p:nvPr/>
        </p:nvSpPr>
        <p:spPr>
          <a:xfrm>
            <a:off x="1000630" y="9410700"/>
            <a:ext cx="9005772" cy="0"/>
          </a:xfrm>
          <a:prstGeom prst="line">
            <a:avLst/>
          </a:prstGeom>
          <a:ln w="190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MY" sz="1801" dirty="0"/>
          </a:p>
        </p:txBody>
      </p:sp>
      <p:sp>
        <p:nvSpPr>
          <p:cNvPr id="9" name="AutoShape 9"/>
          <p:cNvSpPr/>
          <p:nvPr/>
        </p:nvSpPr>
        <p:spPr>
          <a:xfrm>
            <a:off x="1459163" y="4305301"/>
            <a:ext cx="5720180" cy="0"/>
          </a:xfrm>
          <a:prstGeom prst="line">
            <a:avLst/>
          </a:prstGeom>
          <a:ln w="190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MY" sz="1801" dirty="0"/>
          </a:p>
        </p:txBody>
      </p:sp>
      <p:sp>
        <p:nvSpPr>
          <p:cNvPr id="10" name="AutoShape 10"/>
          <p:cNvSpPr/>
          <p:nvPr/>
        </p:nvSpPr>
        <p:spPr>
          <a:xfrm>
            <a:off x="3066193" y="2823187"/>
            <a:ext cx="930939" cy="0"/>
          </a:xfrm>
          <a:prstGeom prst="line">
            <a:avLst/>
          </a:prstGeom>
          <a:ln w="190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MY" sz="1801"/>
          </a:p>
        </p:txBody>
      </p:sp>
      <p:sp>
        <p:nvSpPr>
          <p:cNvPr id="11" name="AutoShape 11"/>
          <p:cNvSpPr/>
          <p:nvPr/>
        </p:nvSpPr>
        <p:spPr>
          <a:xfrm>
            <a:off x="628700" y="2392261"/>
            <a:ext cx="1291531" cy="0"/>
          </a:xfrm>
          <a:prstGeom prst="line">
            <a:avLst/>
          </a:prstGeom>
          <a:ln w="190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MY" sz="1801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82EE976-9CB6-39C5-6382-941F917E6140}"/>
              </a:ext>
            </a:extLst>
          </p:cNvPr>
          <p:cNvSpPr/>
          <p:nvPr/>
        </p:nvSpPr>
        <p:spPr>
          <a:xfrm>
            <a:off x="521430" y="265231"/>
            <a:ext cx="10439401" cy="9756546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1801" dirty="0"/>
          </a:p>
        </p:txBody>
      </p:sp>
      <p:sp>
        <p:nvSpPr>
          <p:cNvPr id="12" name="TextBox 12"/>
          <p:cNvSpPr txBox="1"/>
          <p:nvPr/>
        </p:nvSpPr>
        <p:spPr>
          <a:xfrm>
            <a:off x="1758588" y="3778064"/>
            <a:ext cx="8530540" cy="29546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9600" spc="-505" dirty="0">
                <a:solidFill>
                  <a:schemeClr val="accent1">
                    <a:lumMod val="50000"/>
                  </a:schemeClr>
                </a:solidFill>
                <a:ea typeface="Nirmala Text" panose="020B0502040204020203" pitchFamily="34" charset="0"/>
                <a:cs typeface="Nirmala Text" panose="020B0502040204020203" pitchFamily="34" charset="0"/>
              </a:rPr>
              <a:t>FRANCIS LIGHT LIBRARY BRIEFING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193278" y="8854229"/>
            <a:ext cx="8620469" cy="3602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2814"/>
              </a:lnSpc>
            </a:pPr>
            <a:r>
              <a:rPr lang="en-US" sz="2871" spc="57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Italics"/>
              </a:rPr>
              <a:t>By   :  Noor Shahidah Binti Abdul Samad</a:t>
            </a:r>
          </a:p>
        </p:txBody>
      </p:sp>
      <p:pic>
        <p:nvPicPr>
          <p:cNvPr id="15" name="Picture 14" descr="A picture containing text, font, screenshot, symbol&#10;&#10;Description automatically generated">
            <a:extLst>
              <a:ext uri="{FF2B5EF4-FFF2-40B4-BE49-F238E27FC236}">
                <a16:creationId xmlns:a16="http://schemas.microsoft.com/office/drawing/2014/main" id="{8A958B95-8799-742B-8E2B-17205FBEC9E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809" y="1568865"/>
            <a:ext cx="5351404" cy="19160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>
            <a:extLst>
              <a:ext uri="{FF2B5EF4-FFF2-40B4-BE49-F238E27FC236}">
                <a16:creationId xmlns:a16="http://schemas.microsoft.com/office/drawing/2014/main" id="{7A485430-B589-89E0-E95F-60B14C6D594F}"/>
              </a:ext>
            </a:extLst>
          </p:cNvPr>
          <p:cNvSpPr/>
          <p:nvPr/>
        </p:nvSpPr>
        <p:spPr>
          <a:xfrm rot="16200000">
            <a:off x="3993424" y="-4007577"/>
            <a:ext cx="10301156" cy="18288000"/>
          </a:xfrm>
          <a:prstGeom prst="rtTriangle">
            <a:avLst/>
          </a:prstGeom>
          <a:solidFill>
            <a:srgbClr val="0070C0">
              <a:alpha val="4706"/>
            </a:srgbClr>
          </a:solidFill>
        </p:spPr>
        <p:txBody>
          <a:bodyPr/>
          <a:lstStyle/>
          <a:p>
            <a:pPr defTabSz="914422">
              <a:defRPr/>
            </a:pPr>
            <a:endParaRPr lang="en-MY" sz="180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E1F408E-896B-5C7C-C803-5AEC097C0B0E}"/>
              </a:ext>
            </a:extLst>
          </p:cNvPr>
          <p:cNvSpPr/>
          <p:nvPr/>
        </p:nvSpPr>
        <p:spPr>
          <a:xfrm>
            <a:off x="9982202" y="6286504"/>
            <a:ext cx="6172201" cy="3181797"/>
          </a:xfrm>
          <a:prstGeom prst="roundRect">
            <a:avLst/>
          </a:prstGeom>
          <a:solidFill>
            <a:schemeClr val="accent6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22">
              <a:lnSpc>
                <a:spcPct val="150000"/>
              </a:lnSpc>
              <a:defRPr/>
            </a:pPr>
            <a:r>
              <a:rPr lang="en-US" sz="2400" dirty="0">
                <a:solidFill>
                  <a:schemeClr val="tx1"/>
                </a:solidFill>
                <a:latin typeface="Montserrat" panose="00000500000000000000" pitchFamily="2" charset="0"/>
              </a:rPr>
              <a:t>Pay book market price + RM30 (processing fee) + Overdue fine </a:t>
            </a:r>
          </a:p>
          <a:p>
            <a:pPr algn="ctr" defTabSz="914422">
              <a:lnSpc>
                <a:spcPct val="150000"/>
              </a:lnSpc>
              <a:defRPr/>
            </a:pPr>
            <a:r>
              <a:rPr lang="en-US" sz="2400" dirty="0">
                <a:solidFill>
                  <a:schemeClr val="tx1"/>
                </a:solidFill>
                <a:latin typeface="Montserrat" panose="00000500000000000000" pitchFamily="2" charset="0"/>
              </a:rPr>
              <a:t>(if any)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06DF705-D8A7-AD38-3DCF-22A6D1EEACFD}"/>
              </a:ext>
            </a:extLst>
          </p:cNvPr>
          <p:cNvSpPr/>
          <p:nvPr/>
        </p:nvSpPr>
        <p:spPr>
          <a:xfrm>
            <a:off x="2749317" y="6286504"/>
            <a:ext cx="6547083" cy="3181797"/>
          </a:xfrm>
          <a:prstGeom prst="roundRect">
            <a:avLst/>
          </a:prstGeom>
          <a:solidFill>
            <a:schemeClr val="accent6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22">
              <a:lnSpc>
                <a:spcPct val="150000"/>
              </a:lnSpc>
              <a:defRPr/>
            </a:pPr>
            <a:r>
              <a:rPr lang="en-US" sz="2400" dirty="0">
                <a:solidFill>
                  <a:schemeClr val="tx1"/>
                </a:solidFill>
                <a:latin typeface="Montserrat" panose="00000500000000000000" pitchFamily="2" charset="0"/>
              </a:rPr>
              <a:t>Book replacement (latest edition) + RM30 (processing fee) + Overdue fine (if any)</a:t>
            </a:r>
            <a:endParaRPr lang="en-MY" sz="2400" dirty="0">
              <a:solidFill>
                <a:schemeClr val="tx1"/>
              </a:solidFill>
              <a:latin typeface="Montserrat" panose="00000500000000000000" pitchFamily="2" charset="0"/>
            </a:endParaRPr>
          </a:p>
        </p:txBody>
      </p:sp>
      <p:sp>
        <p:nvSpPr>
          <p:cNvPr id="2" name="TextBox 2"/>
          <p:cNvSpPr txBox="1"/>
          <p:nvPr/>
        </p:nvSpPr>
        <p:spPr>
          <a:xfrm>
            <a:off x="4795997" y="818704"/>
            <a:ext cx="10543348" cy="8739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802"/>
              </a:lnSpc>
            </a:pPr>
            <a:r>
              <a:rPr lang="en-US" sz="6941" spc="-409">
                <a:solidFill>
                  <a:srgbClr val="263F6B"/>
                </a:solidFill>
                <a:latin typeface="Montserrat Extra-Bold Italics"/>
              </a:rPr>
              <a:t>LIBRARY POLICIES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778843" y="1201411"/>
            <a:ext cx="1783058" cy="29501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360097" y="8999933"/>
            <a:ext cx="1697307" cy="280827"/>
          </a:xfrm>
          <a:prstGeom prst="rect">
            <a:avLst/>
          </a:prstGeom>
        </p:spPr>
      </p:pic>
      <p:sp>
        <p:nvSpPr>
          <p:cNvPr id="6" name="AutoShape 6"/>
          <p:cNvSpPr/>
          <p:nvPr/>
        </p:nvSpPr>
        <p:spPr>
          <a:xfrm>
            <a:off x="1028703" y="10037705"/>
            <a:ext cx="16230601" cy="249296"/>
          </a:xfrm>
          <a:prstGeom prst="rect">
            <a:avLst/>
          </a:prstGeom>
          <a:solidFill>
            <a:srgbClr val="213559"/>
          </a:solidFill>
        </p:spPr>
        <p:txBody>
          <a:bodyPr/>
          <a:lstStyle/>
          <a:p>
            <a:endParaRPr lang="en-MY" sz="1801"/>
          </a:p>
        </p:txBody>
      </p:sp>
      <p:sp>
        <p:nvSpPr>
          <p:cNvPr id="7" name="AutoShape 7"/>
          <p:cNvSpPr/>
          <p:nvPr/>
        </p:nvSpPr>
        <p:spPr>
          <a:xfrm>
            <a:off x="1005665" y="-14155"/>
            <a:ext cx="16230601" cy="255662"/>
          </a:xfrm>
          <a:prstGeom prst="rect">
            <a:avLst/>
          </a:prstGeom>
          <a:solidFill>
            <a:srgbClr val="213559"/>
          </a:solidFill>
        </p:spPr>
        <p:txBody>
          <a:bodyPr/>
          <a:lstStyle/>
          <a:p>
            <a:endParaRPr lang="en-MY" sz="1801"/>
          </a:p>
        </p:txBody>
      </p:sp>
      <p:sp>
        <p:nvSpPr>
          <p:cNvPr id="8" name="TextBox 8"/>
          <p:cNvSpPr txBox="1"/>
          <p:nvPr/>
        </p:nvSpPr>
        <p:spPr>
          <a:xfrm>
            <a:off x="1905002" y="3222013"/>
            <a:ext cx="15011401" cy="33300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82942" lvl="1" indent="-291472">
              <a:lnSpc>
                <a:spcPts val="4373"/>
              </a:lnSpc>
              <a:buFont typeface="Arial"/>
              <a:buChar char="•"/>
            </a:pPr>
            <a:r>
              <a:rPr lang="en-US" sz="2699" spc="53" dirty="0">
                <a:solidFill>
                  <a:srgbClr val="000000"/>
                </a:solidFill>
                <a:latin typeface="Montserrat" panose="020B0604020202020204" charset="0"/>
              </a:rPr>
              <a:t>Reported immediately</a:t>
            </a:r>
          </a:p>
          <a:p>
            <a:pPr marL="582942" lvl="1" indent="-291472">
              <a:lnSpc>
                <a:spcPts val="4373"/>
              </a:lnSpc>
              <a:buFont typeface="Arial"/>
              <a:buChar char="•"/>
            </a:pPr>
            <a:r>
              <a:rPr lang="en-US" sz="2800" dirty="0">
                <a:latin typeface="Montserrat" panose="020B0604020202020204" charset="0"/>
              </a:rPr>
              <a:t>Replacement / payment must be made within </a:t>
            </a:r>
            <a:r>
              <a:rPr lang="en-US" sz="2800" b="1" dirty="0">
                <a:latin typeface="Montserrat" panose="020B0604020202020204" charset="0"/>
              </a:rPr>
              <a:t>4 weeks </a:t>
            </a:r>
            <a:r>
              <a:rPr lang="en-US" sz="2800" dirty="0">
                <a:latin typeface="Montserrat" panose="020B0604020202020204" charset="0"/>
              </a:rPr>
              <a:t>from the date reported lost.</a:t>
            </a:r>
          </a:p>
          <a:p>
            <a:pPr marL="582942" lvl="1" indent="-291472">
              <a:lnSpc>
                <a:spcPts val="4373"/>
              </a:lnSpc>
              <a:buFont typeface="Arial"/>
              <a:buChar char="•"/>
            </a:pPr>
            <a:r>
              <a:rPr lang="en-US" sz="2800" dirty="0">
                <a:latin typeface="Montserrat" panose="020B0604020202020204" charset="0"/>
              </a:rPr>
              <a:t>Payments for replacement of lost/damaged materials are </a:t>
            </a:r>
            <a:r>
              <a:rPr lang="en-US" sz="2800" b="1" dirty="0">
                <a:latin typeface="Montserrat" panose="020B0604020202020204" charset="0"/>
              </a:rPr>
              <a:t>not returnable after a month </a:t>
            </a:r>
            <a:r>
              <a:rPr lang="en-US" sz="2800" dirty="0">
                <a:latin typeface="Montserrat" panose="020B0604020202020204" charset="0"/>
              </a:rPr>
              <a:t>from the date the payment is made.</a:t>
            </a:r>
          </a:p>
          <a:p>
            <a:pPr marL="582942" lvl="1" indent="-291472">
              <a:lnSpc>
                <a:spcPts val="4373"/>
              </a:lnSpc>
              <a:buFont typeface="Arial"/>
              <a:buChar char="•"/>
            </a:pPr>
            <a:endParaRPr lang="en-US" sz="2699" spc="25" dirty="0">
              <a:solidFill>
                <a:srgbClr val="000000"/>
              </a:solidFill>
              <a:latin typeface="Montserrat" panose="020B0604020202020204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762003" y="2240719"/>
            <a:ext cx="10731643" cy="7133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20"/>
              </a:lnSpc>
            </a:pPr>
            <a:r>
              <a:rPr lang="en-US" sz="4300" dirty="0">
                <a:solidFill>
                  <a:srgbClr val="213559"/>
                </a:solidFill>
                <a:latin typeface="Montserrat Bold"/>
              </a:rPr>
              <a:t>BOOK LOST / DAMAGED BOOKS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04F28E-ACB3-BC32-4C9C-E94FEEA15F48}"/>
              </a:ext>
            </a:extLst>
          </p:cNvPr>
          <p:cNvSpPr txBox="1"/>
          <p:nvPr/>
        </p:nvSpPr>
        <p:spPr>
          <a:xfrm>
            <a:off x="4346459" y="6464907"/>
            <a:ext cx="40355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22">
              <a:defRPr/>
            </a:pPr>
            <a:r>
              <a:rPr lang="en-MY" sz="2800" b="1" dirty="0">
                <a:solidFill>
                  <a:schemeClr val="accent4">
                    <a:lumMod val="75000"/>
                  </a:schemeClr>
                </a:solidFill>
                <a:latin typeface="Montserrat SemiBold" panose="00000700000000000000" pitchFamily="2" charset="0"/>
              </a:rPr>
              <a:t>Book Replacement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D50C2B-254C-FA07-3BE4-340582FA4EF1}"/>
              </a:ext>
            </a:extLst>
          </p:cNvPr>
          <p:cNvSpPr txBox="1"/>
          <p:nvPr/>
        </p:nvSpPr>
        <p:spPr>
          <a:xfrm>
            <a:off x="11201401" y="6501773"/>
            <a:ext cx="41848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22">
              <a:defRPr/>
            </a:pPr>
            <a:r>
              <a:rPr lang="en-MY" sz="2800" b="1" dirty="0">
                <a:solidFill>
                  <a:schemeClr val="accent4">
                    <a:lumMod val="75000"/>
                  </a:schemeClr>
                </a:solidFill>
                <a:latin typeface="Montserrat SemiBold" panose="00000700000000000000" pitchFamily="2" charset="0"/>
              </a:rPr>
              <a:t>Cost Replacement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>
            <a:extLst>
              <a:ext uri="{FF2B5EF4-FFF2-40B4-BE49-F238E27FC236}">
                <a16:creationId xmlns:a16="http://schemas.microsoft.com/office/drawing/2014/main" id="{38AE5823-077F-E8B9-567C-6C240D9D8C8B}"/>
              </a:ext>
            </a:extLst>
          </p:cNvPr>
          <p:cNvSpPr/>
          <p:nvPr/>
        </p:nvSpPr>
        <p:spPr>
          <a:xfrm rot="16200000">
            <a:off x="3993424" y="-4007577"/>
            <a:ext cx="10301156" cy="18288000"/>
          </a:xfrm>
          <a:prstGeom prst="rtTriangle">
            <a:avLst/>
          </a:prstGeom>
          <a:solidFill>
            <a:srgbClr val="0070C0">
              <a:alpha val="4706"/>
            </a:srgbClr>
          </a:solidFill>
        </p:spPr>
        <p:txBody>
          <a:bodyPr/>
          <a:lstStyle/>
          <a:p>
            <a:pPr defTabSz="914422">
              <a:defRPr/>
            </a:pPr>
            <a:endParaRPr lang="en-MY" sz="180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extBox 2"/>
          <p:cNvSpPr txBox="1"/>
          <p:nvPr/>
        </p:nvSpPr>
        <p:spPr>
          <a:xfrm>
            <a:off x="4795997" y="818704"/>
            <a:ext cx="10543348" cy="8739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802"/>
              </a:lnSpc>
            </a:pPr>
            <a:r>
              <a:rPr lang="en-US" sz="6941" spc="-409" dirty="0">
                <a:solidFill>
                  <a:srgbClr val="263F6B"/>
                </a:solidFill>
                <a:latin typeface="Montserrat Extra-Bold Italics"/>
              </a:rPr>
              <a:t>LIBRARY POLICIES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778843" y="1201411"/>
            <a:ext cx="1783058" cy="295015"/>
          </a:xfrm>
          <a:prstGeom prst="rect">
            <a:avLst/>
          </a:prstGeom>
        </p:spPr>
      </p:pic>
      <p:sp>
        <p:nvSpPr>
          <p:cNvPr id="6" name="AutoShape 6"/>
          <p:cNvSpPr/>
          <p:nvPr/>
        </p:nvSpPr>
        <p:spPr>
          <a:xfrm>
            <a:off x="1028703" y="10106236"/>
            <a:ext cx="16230601" cy="230571"/>
          </a:xfrm>
          <a:prstGeom prst="rect">
            <a:avLst/>
          </a:prstGeom>
          <a:solidFill>
            <a:srgbClr val="213559"/>
          </a:solidFill>
        </p:spPr>
        <p:txBody>
          <a:bodyPr/>
          <a:lstStyle/>
          <a:p>
            <a:endParaRPr lang="en-MY" sz="1801"/>
          </a:p>
        </p:txBody>
      </p:sp>
      <p:sp>
        <p:nvSpPr>
          <p:cNvPr id="7" name="AutoShape 7"/>
          <p:cNvSpPr/>
          <p:nvPr/>
        </p:nvSpPr>
        <p:spPr>
          <a:xfrm>
            <a:off x="915752" y="-14974"/>
            <a:ext cx="16230601" cy="220156"/>
          </a:xfrm>
          <a:prstGeom prst="rect">
            <a:avLst/>
          </a:prstGeom>
          <a:solidFill>
            <a:srgbClr val="213559"/>
          </a:solidFill>
        </p:spPr>
        <p:txBody>
          <a:bodyPr/>
          <a:lstStyle/>
          <a:p>
            <a:endParaRPr lang="en-MY" sz="1801"/>
          </a:p>
        </p:txBody>
      </p:sp>
      <p:sp>
        <p:nvSpPr>
          <p:cNvPr id="8" name="TextBox 8"/>
          <p:cNvSpPr txBox="1"/>
          <p:nvPr/>
        </p:nvSpPr>
        <p:spPr>
          <a:xfrm>
            <a:off x="1052763" y="3354791"/>
            <a:ext cx="8690471" cy="54775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39763" lvl="1" indent="-269882">
              <a:lnSpc>
                <a:spcPct val="150000"/>
              </a:lnSpc>
              <a:buFont typeface="Arial"/>
              <a:buChar char="•"/>
            </a:pPr>
            <a:r>
              <a:rPr lang="en-MY" sz="2400" spc="50" dirty="0">
                <a:solidFill>
                  <a:srgbClr val="000000"/>
                </a:solidFill>
                <a:latin typeface="Montserrat" panose="020B0604020202020204" charset="0"/>
              </a:rPr>
              <a:t>Booking online</a:t>
            </a:r>
          </a:p>
          <a:p>
            <a:pPr marL="539763" lvl="1" indent="-269882">
              <a:lnSpc>
                <a:spcPct val="150000"/>
              </a:lnSpc>
              <a:buFont typeface="Arial"/>
              <a:buChar char="•"/>
            </a:pPr>
            <a:r>
              <a:rPr lang="en-MY" sz="2400" spc="50" dirty="0">
                <a:solidFill>
                  <a:srgbClr val="000000"/>
                </a:solidFill>
                <a:latin typeface="Montserrat" panose="020B0604020202020204" charset="0"/>
              </a:rPr>
              <a:t>Number of users : 3 (minimum) and 8 (maximum)</a:t>
            </a:r>
          </a:p>
          <a:p>
            <a:pPr marL="539763" lvl="1" indent="-269882">
              <a:lnSpc>
                <a:spcPct val="150000"/>
              </a:lnSpc>
              <a:buFont typeface="Arial"/>
              <a:buChar char="•"/>
            </a:pPr>
            <a:r>
              <a:rPr lang="en-MY" sz="2400" spc="50" dirty="0">
                <a:solidFill>
                  <a:srgbClr val="000000"/>
                </a:solidFill>
                <a:latin typeface="Montserrat" panose="020B0604020202020204" charset="0"/>
              </a:rPr>
              <a:t>The use of the room is limited to a maximum of </a:t>
            </a:r>
            <a:r>
              <a:rPr lang="en-MY" sz="2400" b="1" spc="50" dirty="0">
                <a:solidFill>
                  <a:srgbClr val="000000"/>
                </a:solidFill>
                <a:latin typeface="Montserrat" panose="020B0604020202020204" charset="0"/>
              </a:rPr>
              <a:t>THREE (3) hours </a:t>
            </a:r>
            <a:r>
              <a:rPr lang="en-MY" sz="2400" spc="50" dirty="0">
                <a:solidFill>
                  <a:srgbClr val="000000"/>
                </a:solidFill>
                <a:latin typeface="Montserrat" panose="020B0604020202020204" charset="0"/>
              </a:rPr>
              <a:t>per usage. Discussion rooms may be used for extended periods of time on library staff consideration.</a:t>
            </a:r>
          </a:p>
          <a:p>
            <a:pPr marL="539763" lvl="1" indent="-269882">
              <a:lnSpc>
                <a:spcPct val="150000"/>
              </a:lnSpc>
              <a:buFont typeface="Arial"/>
              <a:buChar char="•"/>
            </a:pPr>
            <a:r>
              <a:rPr lang="en-MY" sz="2400" spc="50" dirty="0">
                <a:solidFill>
                  <a:srgbClr val="000000"/>
                </a:solidFill>
                <a:latin typeface="Montserrat" panose="020B0604020202020204" charset="0"/>
              </a:rPr>
              <a:t>Users who intentionally damage the facilities will be fined </a:t>
            </a:r>
            <a:r>
              <a:rPr lang="en-MY" sz="2400" b="1" spc="50" dirty="0">
                <a:solidFill>
                  <a:srgbClr val="000000"/>
                </a:solidFill>
                <a:latin typeface="Montserrat" panose="020B0604020202020204" charset="0"/>
              </a:rPr>
              <a:t>RM50.00.</a:t>
            </a:r>
          </a:p>
          <a:p>
            <a:pPr marL="539763" lvl="1" indent="-269882">
              <a:lnSpc>
                <a:spcPct val="150000"/>
              </a:lnSpc>
              <a:buFont typeface="Arial"/>
              <a:buChar char="•"/>
            </a:pPr>
            <a:r>
              <a:rPr lang="en-MY" sz="2400" spc="50" dirty="0">
                <a:solidFill>
                  <a:srgbClr val="000000"/>
                </a:solidFill>
                <a:latin typeface="Montserrat" panose="020B0604020202020204" charset="0"/>
              </a:rPr>
              <a:t>Please ensure that the room is clean before you leave.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228712" y="1711303"/>
            <a:ext cx="10134601" cy="14827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020"/>
              </a:lnSpc>
            </a:pPr>
            <a:r>
              <a:rPr lang="en-US" sz="4300" dirty="0">
                <a:solidFill>
                  <a:srgbClr val="213559"/>
                </a:solidFill>
                <a:latin typeface="Montserrat Bold"/>
              </a:rPr>
              <a:t>LIBRARY DISCUSSION ROOM POLICY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EB6F234-9266-6DD6-1143-766FFCF820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9900" y="2827395"/>
            <a:ext cx="8097104" cy="70109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37908A6-A301-53D0-DB4A-04EF2E27ED1D}"/>
              </a:ext>
            </a:extLst>
          </p:cNvPr>
          <p:cNvSpPr/>
          <p:nvPr/>
        </p:nvSpPr>
        <p:spPr>
          <a:xfrm>
            <a:off x="10579575" y="1852064"/>
            <a:ext cx="7010400" cy="850261"/>
          </a:xfrm>
          <a:prstGeom prst="roundRect">
            <a:avLst/>
          </a:prstGeom>
          <a:solidFill>
            <a:schemeClr val="accent6">
              <a:alpha val="88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sz="3200" b="1" dirty="0">
                <a:solidFill>
                  <a:schemeClr val="tx1"/>
                </a:solidFill>
              </a:rPr>
              <a:t>www.francislightlibrary.appointlet.com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EE09E22-0CF1-C6DC-804B-5A7BD593A6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702" b="91957" l="6512" r="94419">
                        <a14:foregroundMark x1="7907" y1="15282" x2="6860" y2="19169"/>
                        <a14:foregroundMark x1="91279" y1="63807" x2="88605" y2="71046"/>
                        <a14:foregroundMark x1="94419" y1="65684" x2="93256" y2="68767"/>
                        <a14:foregroundMark x1="78023" y1="92091" x2="78023" y2="89812"/>
                        <a14:foregroundMark x1="6512" y1="6702" x2="6512" y2="670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7788601" flipV="1">
            <a:off x="10037791" y="2332005"/>
            <a:ext cx="696780" cy="725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04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2">
            <a:extLst>
              <a:ext uri="{FF2B5EF4-FFF2-40B4-BE49-F238E27FC236}">
                <a16:creationId xmlns:a16="http://schemas.microsoft.com/office/drawing/2014/main" id="{B49CF9B3-5669-7E64-E55C-A062B5455663}"/>
              </a:ext>
            </a:extLst>
          </p:cNvPr>
          <p:cNvSpPr/>
          <p:nvPr/>
        </p:nvSpPr>
        <p:spPr>
          <a:xfrm rot="16200000">
            <a:off x="3993424" y="-4007577"/>
            <a:ext cx="10301156" cy="18288000"/>
          </a:xfrm>
          <a:prstGeom prst="rtTriangle">
            <a:avLst/>
          </a:prstGeom>
          <a:solidFill>
            <a:srgbClr val="0070C0">
              <a:alpha val="4706"/>
            </a:srgbClr>
          </a:solidFill>
        </p:spPr>
        <p:txBody>
          <a:bodyPr/>
          <a:lstStyle/>
          <a:p>
            <a:pPr defTabSz="914422">
              <a:defRPr/>
            </a:pPr>
            <a:endParaRPr lang="en-MY" sz="180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extBox 2"/>
          <p:cNvSpPr txBox="1"/>
          <p:nvPr/>
        </p:nvSpPr>
        <p:spPr>
          <a:xfrm>
            <a:off x="4795997" y="818704"/>
            <a:ext cx="10543348" cy="8739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defTabSz="914422">
              <a:lnSpc>
                <a:spcPts val="6802"/>
              </a:lnSpc>
              <a:defRPr/>
            </a:pPr>
            <a:r>
              <a:rPr lang="en-US" sz="6941" spc="-409">
                <a:solidFill>
                  <a:srgbClr val="263F6B"/>
                </a:solidFill>
                <a:latin typeface="Montserrat Extra-Bold Italics"/>
              </a:rPr>
              <a:t>LIBRARY POLICIES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778843" y="1201411"/>
            <a:ext cx="1783058" cy="29501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360094" y="8999930"/>
            <a:ext cx="1783058" cy="295015"/>
          </a:xfrm>
          <a:prstGeom prst="rect">
            <a:avLst/>
          </a:prstGeom>
        </p:spPr>
      </p:pic>
      <p:sp>
        <p:nvSpPr>
          <p:cNvPr id="6" name="AutoShape 6"/>
          <p:cNvSpPr/>
          <p:nvPr/>
        </p:nvSpPr>
        <p:spPr>
          <a:xfrm>
            <a:off x="1028703" y="10004439"/>
            <a:ext cx="16230601" cy="295015"/>
          </a:xfrm>
          <a:prstGeom prst="rect">
            <a:avLst/>
          </a:prstGeom>
          <a:solidFill>
            <a:srgbClr val="213559"/>
          </a:solidFill>
        </p:spPr>
        <p:txBody>
          <a:bodyPr/>
          <a:lstStyle/>
          <a:p>
            <a:endParaRPr lang="en-MY" sz="1801"/>
          </a:p>
        </p:txBody>
      </p:sp>
      <p:sp>
        <p:nvSpPr>
          <p:cNvPr id="7" name="AutoShape 7"/>
          <p:cNvSpPr/>
          <p:nvPr/>
        </p:nvSpPr>
        <p:spPr>
          <a:xfrm>
            <a:off x="1028703" y="2"/>
            <a:ext cx="16230601" cy="200315"/>
          </a:xfrm>
          <a:prstGeom prst="rect">
            <a:avLst/>
          </a:prstGeom>
          <a:solidFill>
            <a:srgbClr val="213559"/>
          </a:solidFill>
        </p:spPr>
        <p:txBody>
          <a:bodyPr/>
          <a:lstStyle/>
          <a:p>
            <a:endParaRPr lang="en-MY" sz="1801"/>
          </a:p>
        </p:txBody>
      </p:sp>
      <p:sp>
        <p:nvSpPr>
          <p:cNvPr id="8" name="TextBox 8"/>
          <p:cNvSpPr txBox="1"/>
          <p:nvPr/>
        </p:nvSpPr>
        <p:spPr>
          <a:xfrm>
            <a:off x="2139141" y="3399646"/>
            <a:ext cx="15631044" cy="56800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defTabSz="914422">
              <a:lnSpc>
                <a:spcPts val="4050"/>
              </a:lnSpc>
              <a:defRPr/>
            </a:pPr>
            <a:r>
              <a:rPr lang="en-US" sz="2500" spc="50" dirty="0">
                <a:solidFill>
                  <a:srgbClr val="000000"/>
                </a:solidFill>
                <a:latin typeface="Montserrat"/>
              </a:rPr>
              <a:t>Cont...</a:t>
            </a:r>
          </a:p>
          <a:p>
            <a:pPr defTabSz="914422">
              <a:lnSpc>
                <a:spcPts val="4050"/>
              </a:lnSpc>
              <a:defRPr/>
            </a:pPr>
            <a:r>
              <a:rPr lang="en-US" sz="2500" spc="50" dirty="0">
                <a:solidFill>
                  <a:srgbClr val="000000"/>
                </a:solidFill>
                <a:latin typeface="Montserrat"/>
              </a:rPr>
              <a:t>The following are not allowed inside the discussion rooms:</a:t>
            </a:r>
          </a:p>
          <a:p>
            <a:pPr marL="539763" lvl="1" indent="-269882" defTabSz="914422">
              <a:lnSpc>
                <a:spcPts val="4925"/>
              </a:lnSpc>
              <a:buFont typeface="Arial"/>
              <a:buChar char="•"/>
              <a:defRPr/>
            </a:pPr>
            <a:r>
              <a:rPr lang="en-MY" sz="2500" spc="50" dirty="0">
                <a:solidFill>
                  <a:srgbClr val="000000"/>
                </a:solidFill>
                <a:latin typeface="Montserrat"/>
              </a:rPr>
              <a:t>Food is not permitted.</a:t>
            </a:r>
          </a:p>
          <a:p>
            <a:pPr marL="539763" lvl="1" indent="-269882" defTabSz="914422">
              <a:lnSpc>
                <a:spcPts val="4925"/>
              </a:lnSpc>
              <a:buFont typeface="Arial"/>
              <a:buChar char="•"/>
              <a:defRPr/>
            </a:pPr>
            <a:r>
              <a:rPr lang="en-MY" sz="2500" spc="50" dirty="0">
                <a:solidFill>
                  <a:srgbClr val="000000"/>
                </a:solidFill>
                <a:latin typeface="Montserrat"/>
              </a:rPr>
              <a:t>Loud noises.</a:t>
            </a:r>
          </a:p>
          <a:p>
            <a:pPr marL="539763" lvl="1" indent="-269882" defTabSz="914422">
              <a:lnSpc>
                <a:spcPts val="4925"/>
              </a:lnSpc>
              <a:buFont typeface="Arial"/>
              <a:buChar char="•"/>
              <a:defRPr/>
            </a:pPr>
            <a:r>
              <a:rPr lang="en-MY" sz="2500" spc="50" dirty="0">
                <a:solidFill>
                  <a:srgbClr val="000000"/>
                </a:solidFill>
                <a:latin typeface="Montserrat"/>
              </a:rPr>
              <a:t>Bringing in additional chairs/other pieces of furniture.</a:t>
            </a:r>
          </a:p>
          <a:p>
            <a:pPr marL="539763" lvl="1" indent="-269882" defTabSz="914422">
              <a:lnSpc>
                <a:spcPts val="4925"/>
              </a:lnSpc>
              <a:buFont typeface="Arial"/>
              <a:buChar char="•"/>
              <a:defRPr/>
            </a:pPr>
            <a:r>
              <a:rPr lang="en-MY" sz="2500" spc="50" dirty="0">
                <a:solidFill>
                  <a:srgbClr val="000000"/>
                </a:solidFill>
                <a:latin typeface="Montserrat"/>
              </a:rPr>
              <a:t>Leaving any kind of garbage including paper/plastic, etc.</a:t>
            </a:r>
          </a:p>
          <a:p>
            <a:pPr marL="269881" lvl="1" defTabSz="914422">
              <a:lnSpc>
                <a:spcPts val="4925"/>
              </a:lnSpc>
              <a:defRPr/>
            </a:pPr>
            <a:endParaRPr lang="en-US" sz="2500" spc="50" dirty="0">
              <a:solidFill>
                <a:srgbClr val="000000"/>
              </a:solidFill>
              <a:latin typeface="Montserrat"/>
            </a:endParaRPr>
          </a:p>
          <a:p>
            <a:pPr defTabSz="914422">
              <a:lnSpc>
                <a:spcPts val="4050"/>
              </a:lnSpc>
              <a:defRPr/>
            </a:pPr>
            <a:endParaRPr lang="en-US" sz="2500" spc="50" dirty="0">
              <a:solidFill>
                <a:srgbClr val="000000"/>
              </a:solidFill>
              <a:latin typeface="Montserrat"/>
            </a:endParaRPr>
          </a:p>
          <a:p>
            <a:pPr defTabSz="914422">
              <a:lnSpc>
                <a:spcPts val="4373"/>
              </a:lnSpc>
              <a:defRPr/>
            </a:pPr>
            <a:endParaRPr lang="en-US" sz="2500" spc="50" dirty="0">
              <a:solidFill>
                <a:srgbClr val="000000"/>
              </a:solidFill>
              <a:latin typeface="Montserrat"/>
            </a:endParaRPr>
          </a:p>
          <a:p>
            <a:pPr defTabSz="914422">
              <a:lnSpc>
                <a:spcPts val="3250"/>
              </a:lnSpc>
              <a:defRPr/>
            </a:pPr>
            <a:endParaRPr lang="en-US" sz="2500" spc="50" dirty="0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5" y="1872963"/>
            <a:ext cx="12104958" cy="7133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defTabSz="914422">
              <a:lnSpc>
                <a:spcPts val="6020"/>
              </a:lnSpc>
              <a:defRPr/>
            </a:pPr>
            <a:r>
              <a:rPr lang="en-US" sz="4300" dirty="0">
                <a:solidFill>
                  <a:srgbClr val="213559"/>
                </a:solidFill>
                <a:latin typeface="Montserrat Bold"/>
              </a:rPr>
              <a:t>LIBRARY DISCUSSION ROOM POLICY</a:t>
            </a:r>
          </a:p>
        </p:txBody>
      </p:sp>
    </p:spTree>
    <p:extLst>
      <p:ext uri="{BB962C8B-B14F-4D97-AF65-F5344CB8AC3E}">
        <p14:creationId xmlns:p14="http://schemas.microsoft.com/office/powerpoint/2010/main" val="206456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utoShape 2">
            <a:extLst>
              <a:ext uri="{FF2B5EF4-FFF2-40B4-BE49-F238E27FC236}">
                <a16:creationId xmlns:a16="http://schemas.microsoft.com/office/drawing/2014/main" id="{B4EB9890-071D-2C31-2C95-4824FD0B7514}"/>
              </a:ext>
            </a:extLst>
          </p:cNvPr>
          <p:cNvSpPr/>
          <p:nvPr/>
        </p:nvSpPr>
        <p:spPr>
          <a:xfrm rot="16200000">
            <a:off x="3993424" y="-4007577"/>
            <a:ext cx="10301156" cy="18288000"/>
          </a:xfrm>
          <a:prstGeom prst="rtTriangle">
            <a:avLst/>
          </a:prstGeom>
          <a:solidFill>
            <a:srgbClr val="0070C0">
              <a:alpha val="4706"/>
            </a:srgbClr>
          </a:solidFill>
        </p:spPr>
        <p:txBody>
          <a:bodyPr/>
          <a:lstStyle/>
          <a:p>
            <a:pPr defTabSz="914422">
              <a:defRPr/>
            </a:pPr>
            <a:endParaRPr lang="en-MY" sz="1801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667266" y="2539362"/>
            <a:ext cx="4124068" cy="6248060"/>
            <a:chOff x="0" y="0"/>
            <a:chExt cx="1235878" cy="1872384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235878" cy="1872384"/>
            </a:xfrm>
            <a:custGeom>
              <a:avLst/>
              <a:gdLst/>
              <a:ahLst/>
              <a:cxnLst/>
              <a:rect l="l" t="t" r="r" b="b"/>
              <a:pathLst>
                <a:path w="1235878" h="1872384">
                  <a:moveTo>
                    <a:pt x="1111418" y="1872384"/>
                  </a:moveTo>
                  <a:lnTo>
                    <a:pt x="124460" y="1872384"/>
                  </a:lnTo>
                  <a:cubicBezTo>
                    <a:pt x="55880" y="1872384"/>
                    <a:pt x="0" y="1816504"/>
                    <a:pt x="0" y="1747924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111418" y="0"/>
                  </a:lnTo>
                  <a:cubicBezTo>
                    <a:pt x="1179998" y="0"/>
                    <a:pt x="1235878" y="55880"/>
                    <a:pt x="1235878" y="124460"/>
                  </a:cubicBezTo>
                  <a:lnTo>
                    <a:pt x="1235878" y="1747924"/>
                  </a:lnTo>
                  <a:cubicBezTo>
                    <a:pt x="1235878" y="1816504"/>
                    <a:pt x="1179998" y="1872384"/>
                    <a:pt x="1111418" y="1872384"/>
                  </a:cubicBezTo>
                  <a:close/>
                </a:path>
              </a:pathLst>
            </a:custGeom>
            <a:solidFill>
              <a:srgbClr val="263F6B"/>
            </a:solidFill>
          </p:spPr>
          <p:txBody>
            <a:bodyPr/>
            <a:lstStyle/>
            <a:p>
              <a:endParaRPr lang="en-MY" sz="1801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5019932" y="2539362"/>
            <a:ext cx="4124068" cy="6248060"/>
            <a:chOff x="0" y="0"/>
            <a:chExt cx="1235878" cy="187238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235878" cy="1872384"/>
            </a:xfrm>
            <a:custGeom>
              <a:avLst/>
              <a:gdLst/>
              <a:ahLst/>
              <a:cxnLst/>
              <a:rect l="l" t="t" r="r" b="b"/>
              <a:pathLst>
                <a:path w="1235878" h="1872384">
                  <a:moveTo>
                    <a:pt x="1111418" y="1872384"/>
                  </a:moveTo>
                  <a:lnTo>
                    <a:pt x="124460" y="1872384"/>
                  </a:lnTo>
                  <a:cubicBezTo>
                    <a:pt x="55880" y="1872384"/>
                    <a:pt x="0" y="1816504"/>
                    <a:pt x="0" y="1747924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111418" y="0"/>
                  </a:lnTo>
                  <a:cubicBezTo>
                    <a:pt x="1179998" y="0"/>
                    <a:pt x="1235878" y="55880"/>
                    <a:pt x="1235878" y="124460"/>
                  </a:cubicBezTo>
                  <a:lnTo>
                    <a:pt x="1235878" y="1747924"/>
                  </a:lnTo>
                  <a:cubicBezTo>
                    <a:pt x="1235878" y="1816504"/>
                    <a:pt x="1179998" y="1872384"/>
                    <a:pt x="1111418" y="1872384"/>
                  </a:cubicBezTo>
                  <a:close/>
                </a:path>
              </a:pathLst>
            </a:custGeom>
            <a:solidFill>
              <a:srgbClr val="263F6B"/>
            </a:solidFill>
          </p:spPr>
          <p:txBody>
            <a:bodyPr/>
            <a:lstStyle/>
            <a:p>
              <a:endParaRPr lang="en-MY" sz="1801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3703497" y="2539362"/>
            <a:ext cx="4124068" cy="6248060"/>
            <a:chOff x="0" y="0"/>
            <a:chExt cx="1235878" cy="187238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235878" cy="1872384"/>
            </a:xfrm>
            <a:custGeom>
              <a:avLst/>
              <a:gdLst/>
              <a:ahLst/>
              <a:cxnLst/>
              <a:rect l="l" t="t" r="r" b="b"/>
              <a:pathLst>
                <a:path w="1235878" h="1872384">
                  <a:moveTo>
                    <a:pt x="1111418" y="1872384"/>
                  </a:moveTo>
                  <a:lnTo>
                    <a:pt x="124460" y="1872384"/>
                  </a:lnTo>
                  <a:cubicBezTo>
                    <a:pt x="55880" y="1872384"/>
                    <a:pt x="0" y="1816504"/>
                    <a:pt x="0" y="1747924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111418" y="0"/>
                  </a:lnTo>
                  <a:cubicBezTo>
                    <a:pt x="1179998" y="0"/>
                    <a:pt x="1235878" y="55880"/>
                    <a:pt x="1235878" y="124460"/>
                  </a:cubicBezTo>
                  <a:lnTo>
                    <a:pt x="1235878" y="1747924"/>
                  </a:lnTo>
                  <a:cubicBezTo>
                    <a:pt x="1235878" y="1816504"/>
                    <a:pt x="1179998" y="1872384"/>
                    <a:pt x="1111418" y="1872384"/>
                  </a:cubicBezTo>
                  <a:close/>
                </a:path>
              </a:pathLst>
            </a:custGeom>
            <a:solidFill>
              <a:srgbClr val="263F6B"/>
            </a:solidFill>
          </p:spPr>
          <p:txBody>
            <a:bodyPr/>
            <a:lstStyle/>
            <a:p>
              <a:endParaRPr lang="en-MY" sz="1801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9361714" y="2539362"/>
            <a:ext cx="4124068" cy="6248060"/>
            <a:chOff x="0" y="0"/>
            <a:chExt cx="1235878" cy="1872384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235878" cy="1872384"/>
            </a:xfrm>
            <a:custGeom>
              <a:avLst/>
              <a:gdLst/>
              <a:ahLst/>
              <a:cxnLst/>
              <a:rect l="l" t="t" r="r" b="b"/>
              <a:pathLst>
                <a:path w="1235878" h="1872384">
                  <a:moveTo>
                    <a:pt x="1111418" y="1872384"/>
                  </a:moveTo>
                  <a:lnTo>
                    <a:pt x="124460" y="1872384"/>
                  </a:lnTo>
                  <a:cubicBezTo>
                    <a:pt x="55880" y="1872384"/>
                    <a:pt x="0" y="1816504"/>
                    <a:pt x="0" y="1747924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111418" y="0"/>
                  </a:lnTo>
                  <a:cubicBezTo>
                    <a:pt x="1179998" y="0"/>
                    <a:pt x="1235878" y="55880"/>
                    <a:pt x="1235878" y="124460"/>
                  </a:cubicBezTo>
                  <a:lnTo>
                    <a:pt x="1235878" y="1747924"/>
                  </a:lnTo>
                  <a:cubicBezTo>
                    <a:pt x="1235878" y="1816504"/>
                    <a:pt x="1179998" y="1872384"/>
                    <a:pt x="1111418" y="1872384"/>
                  </a:cubicBezTo>
                  <a:close/>
                </a:path>
              </a:pathLst>
            </a:custGeom>
            <a:solidFill>
              <a:srgbClr val="263F6B"/>
            </a:solidFill>
          </p:spPr>
          <p:txBody>
            <a:bodyPr/>
            <a:lstStyle/>
            <a:p>
              <a:endParaRPr lang="en-MY" sz="1801"/>
            </a:p>
          </p:txBody>
        </p:sp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3104000" y="0"/>
            <a:ext cx="3049063" cy="2420194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819734" y="6346916"/>
            <a:ext cx="1882050" cy="1667006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2134942" y="1143000"/>
            <a:ext cx="14018124" cy="6295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94"/>
              </a:lnSpc>
            </a:pPr>
            <a:r>
              <a:rPr lang="en-US" sz="4996" spc="-293" dirty="0">
                <a:solidFill>
                  <a:srgbClr val="263F6B"/>
                </a:solidFill>
                <a:latin typeface="Montserrat Extra-Bold Italics"/>
              </a:rPr>
              <a:t>LIBRARY COLLECTIONS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102535" y="3121932"/>
            <a:ext cx="3241124" cy="3965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50"/>
              </a:lnSpc>
            </a:pPr>
            <a:r>
              <a:rPr lang="en-US" sz="2500" spc="50">
                <a:solidFill>
                  <a:srgbClr val="FFFFFF"/>
                </a:solidFill>
                <a:latin typeface="Montserrat Extra-Bold"/>
              </a:rPr>
              <a:t>OPEN SHELF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121584" y="4337050"/>
            <a:ext cx="3241124" cy="2089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42909" indent="-342909" algn="ctr">
              <a:lnSpc>
                <a:spcPts val="3250"/>
              </a:lnSpc>
              <a:buFont typeface="Arial" panose="020B0604020202020204" pitchFamily="34" charset="0"/>
              <a:buChar char="•"/>
            </a:pPr>
            <a:r>
              <a:rPr lang="en-US" sz="2500" spc="50" dirty="0">
                <a:solidFill>
                  <a:srgbClr val="FFFFFF"/>
                </a:solidFill>
                <a:latin typeface="Montserrat"/>
              </a:rPr>
              <a:t>Textbook and main references</a:t>
            </a:r>
          </a:p>
          <a:p>
            <a:pPr marL="342909" indent="-342909" algn="ctr">
              <a:lnSpc>
                <a:spcPts val="3250"/>
              </a:lnSpc>
              <a:buFont typeface="Arial" panose="020B0604020202020204" pitchFamily="34" charset="0"/>
              <a:buChar char="•"/>
            </a:pPr>
            <a:r>
              <a:rPr lang="en-US" sz="2500" spc="50" dirty="0">
                <a:solidFill>
                  <a:srgbClr val="FFFFFF"/>
                </a:solidFill>
                <a:latin typeface="Montserrat"/>
              </a:rPr>
              <a:t>Leisure reading collection </a:t>
            </a:r>
            <a:r>
              <a:rPr lang="en-US" sz="2500" b="1" spc="50" dirty="0">
                <a:solidFill>
                  <a:srgbClr val="FFFFFF"/>
                </a:solidFill>
                <a:latin typeface="Montserrat"/>
              </a:rPr>
              <a:t>[LR]</a:t>
            </a:r>
          </a:p>
          <a:p>
            <a:pPr algn="ctr">
              <a:lnSpc>
                <a:spcPts val="3250"/>
              </a:lnSpc>
            </a:pPr>
            <a:endParaRPr lang="en-US" sz="2500" spc="50" dirty="0">
              <a:solidFill>
                <a:srgbClr val="FFFFFF"/>
              </a:solidFill>
              <a:latin typeface="Montserrat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5444316" y="3121932"/>
            <a:ext cx="3241124" cy="3965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50"/>
              </a:lnSpc>
            </a:pPr>
            <a:r>
              <a:rPr lang="en-US" sz="2500" spc="50" dirty="0">
                <a:solidFill>
                  <a:srgbClr val="FFFFFF"/>
                </a:solidFill>
                <a:latin typeface="Montserrat Extra-Bold"/>
              </a:rPr>
              <a:t>REFERENCES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5444316" y="4337050"/>
            <a:ext cx="3241124" cy="33589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50"/>
              </a:lnSpc>
            </a:pPr>
            <a:r>
              <a:rPr lang="en-US" sz="2500" spc="50" dirty="0">
                <a:solidFill>
                  <a:srgbClr val="FFFFFF"/>
                </a:solidFill>
                <a:latin typeface="Montserrat"/>
              </a:rPr>
              <a:t>Includes dictionaries, encyclopedia, handbook, directories and related references. </a:t>
            </a:r>
            <a:r>
              <a:rPr lang="en-US" sz="2500" b="1" spc="50" dirty="0">
                <a:solidFill>
                  <a:srgbClr val="FFFFFF"/>
                </a:solidFill>
                <a:latin typeface="Montserrat"/>
              </a:rPr>
              <a:t>[REF]</a:t>
            </a:r>
          </a:p>
          <a:p>
            <a:pPr algn="ctr">
              <a:lnSpc>
                <a:spcPts val="3250"/>
              </a:lnSpc>
            </a:pPr>
            <a:endParaRPr lang="en-US" sz="2500" spc="50" dirty="0">
              <a:solidFill>
                <a:srgbClr val="FFFFFF"/>
              </a:solidFill>
              <a:latin typeface="Montserrat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14144969" y="3107524"/>
            <a:ext cx="3241124" cy="8197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50"/>
              </a:lnSpc>
            </a:pPr>
            <a:r>
              <a:rPr lang="en-US" sz="2500" spc="50" dirty="0">
                <a:solidFill>
                  <a:srgbClr val="FFFFFF"/>
                </a:solidFill>
                <a:latin typeface="Montserrat Extra-Bold"/>
              </a:rPr>
              <a:t>ONLINE RESOURCES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9801225" y="3121933"/>
            <a:ext cx="3241124" cy="3965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50"/>
              </a:lnSpc>
            </a:pPr>
            <a:r>
              <a:rPr lang="en-US" sz="2500" spc="50" dirty="0">
                <a:solidFill>
                  <a:srgbClr val="FFFFFF"/>
                </a:solidFill>
                <a:latin typeface="Montserrat Extra-Bold"/>
              </a:rPr>
              <a:t>RED SPOT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4131626" y="4128799"/>
            <a:ext cx="3241124" cy="27337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42909" indent="-342909" algn="ctr">
              <a:lnSpc>
                <a:spcPts val="3575"/>
              </a:lnSpc>
              <a:buFont typeface="Arial" panose="020B0604020202020204" pitchFamily="34" charset="0"/>
              <a:buChar char="•"/>
            </a:pPr>
            <a:r>
              <a:rPr lang="en-US" sz="2500" spc="50" dirty="0" err="1">
                <a:solidFill>
                  <a:srgbClr val="FFFFFF"/>
                </a:solidFill>
                <a:latin typeface="Montserrat" panose="020B0604020202020204" charset="0"/>
              </a:rPr>
              <a:t>Proquest</a:t>
            </a:r>
            <a:r>
              <a:rPr lang="en-US" sz="2500" spc="50" dirty="0">
                <a:solidFill>
                  <a:srgbClr val="FFFFFF"/>
                </a:solidFill>
                <a:latin typeface="Montserrat" panose="020B0604020202020204" charset="0"/>
              </a:rPr>
              <a:t> e-book Sentral</a:t>
            </a:r>
          </a:p>
          <a:p>
            <a:pPr marL="342909" indent="-342909" algn="ctr">
              <a:lnSpc>
                <a:spcPts val="3575"/>
              </a:lnSpc>
              <a:buFont typeface="Arial" panose="020B0604020202020204" pitchFamily="34" charset="0"/>
              <a:buChar char="•"/>
            </a:pPr>
            <a:r>
              <a:rPr lang="en-US" sz="2500" spc="25" dirty="0">
                <a:solidFill>
                  <a:srgbClr val="FFFFFF"/>
                </a:solidFill>
                <a:latin typeface="Montserrat" panose="020B0604020202020204" charset="0"/>
              </a:rPr>
              <a:t>Francis Light Digital Library (</a:t>
            </a:r>
            <a:r>
              <a:rPr lang="en-US" sz="2500" spc="25" dirty="0" err="1">
                <a:solidFill>
                  <a:srgbClr val="FFFFFF"/>
                </a:solidFill>
                <a:latin typeface="Montserrat" panose="020B0604020202020204" charset="0"/>
              </a:rPr>
              <a:t>Dspace</a:t>
            </a:r>
            <a:r>
              <a:rPr lang="en-US" sz="2500" spc="25" dirty="0">
                <a:solidFill>
                  <a:srgbClr val="FFFFFF"/>
                </a:solidFill>
                <a:latin typeface="Montserrat" panose="020B0604020202020204" charset="0"/>
              </a:rPr>
              <a:t>)</a:t>
            </a:r>
          </a:p>
          <a:p>
            <a:pPr marL="342909" indent="-342909" algn="ctr">
              <a:lnSpc>
                <a:spcPts val="3575"/>
              </a:lnSpc>
              <a:buFont typeface="Arial" panose="020B0604020202020204" pitchFamily="34" charset="0"/>
              <a:buChar char="•"/>
            </a:pPr>
            <a:r>
              <a:rPr lang="en-US" sz="2500" spc="25" dirty="0">
                <a:solidFill>
                  <a:srgbClr val="FFFFFF"/>
                </a:solidFill>
                <a:latin typeface="Montserrat" panose="020B0604020202020204" charset="0"/>
              </a:rPr>
              <a:t>U-</a:t>
            </a:r>
            <a:r>
              <a:rPr lang="en-US" sz="2500" spc="25" dirty="0" err="1">
                <a:solidFill>
                  <a:srgbClr val="FFFFFF"/>
                </a:solidFill>
                <a:latin typeface="Montserrat" panose="020B0604020202020204" charset="0"/>
              </a:rPr>
              <a:t>Pustaka</a:t>
            </a:r>
            <a:endParaRPr lang="en-US" sz="2500" spc="25" dirty="0">
              <a:solidFill>
                <a:srgbClr val="FFFFFF"/>
              </a:solidFill>
              <a:latin typeface="Montserrat" panose="020B0604020202020204" charset="0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9801225" y="4337050"/>
            <a:ext cx="3241124" cy="33589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50"/>
              </a:lnSpc>
            </a:pPr>
            <a:r>
              <a:rPr lang="en-US" sz="2500" spc="50" dirty="0">
                <a:solidFill>
                  <a:srgbClr val="FFFFFF"/>
                </a:solidFill>
                <a:latin typeface="Montserrat"/>
              </a:rPr>
              <a:t>Collection of textbooks and reference books which are not for loan. High demand /limited or </a:t>
            </a:r>
            <a:r>
              <a:rPr lang="en-US" sz="2500" spc="50" dirty="0" err="1">
                <a:solidFill>
                  <a:srgbClr val="FFFFFF"/>
                </a:solidFill>
                <a:latin typeface="Montserrat"/>
              </a:rPr>
              <a:t>expasive</a:t>
            </a:r>
            <a:r>
              <a:rPr lang="en-US" sz="2500" spc="50" dirty="0">
                <a:solidFill>
                  <a:srgbClr val="FFFFFF"/>
                </a:solidFill>
                <a:latin typeface="Montserrat"/>
              </a:rPr>
              <a:t> references. </a:t>
            </a:r>
            <a:r>
              <a:rPr lang="en-US" sz="2500" b="1" spc="50" dirty="0">
                <a:solidFill>
                  <a:srgbClr val="FFFFFF"/>
                </a:solidFill>
                <a:latin typeface="Montserrat"/>
              </a:rPr>
              <a:t>[RS]</a:t>
            </a:r>
          </a:p>
          <a:p>
            <a:pPr algn="ctr">
              <a:lnSpc>
                <a:spcPts val="3250"/>
              </a:lnSpc>
            </a:pPr>
            <a:endParaRPr lang="en-US" sz="2500" spc="50" dirty="0">
              <a:solidFill>
                <a:srgbClr val="FFFFFF"/>
              </a:solidFill>
              <a:latin typeface="Montserrat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4753866-3B4A-A3B3-2B15-C0E81EA728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000" b="91667" l="7600" r="90300">
                        <a14:foregroundMark x1="14300" y1="53667" x2="18700" y2="65778"/>
                        <a14:foregroundMark x1="12900" y1="77778" x2="12900" y2="86333"/>
                        <a14:foregroundMark x1="8900" y1="70333" x2="11800" y2="70111"/>
                        <a14:foregroundMark x1="10900" y1="87889" x2="13100" y2="88444"/>
                        <a14:foregroundMark x1="9200" y1="88111" x2="9200" y2="88444"/>
                        <a14:foregroundMark x1="9400" y1="88667" x2="10800" y2="88667"/>
                        <a14:foregroundMark x1="17000" y1="91667" x2="17000" y2="91222"/>
                        <a14:foregroundMark x1="10100" y1="14000" x2="17500" y2="10000"/>
                        <a14:foregroundMark x1="23700" y1="6333" x2="33700" y2="6111"/>
                        <a14:foregroundMark x1="8200" y1="12778" x2="12600" y2="10778"/>
                        <a14:foregroundMark x1="7600" y1="17111" x2="7600" y2="17111"/>
                        <a14:foregroundMark x1="48500" y1="11667" x2="62800" y2="10778"/>
                        <a14:foregroundMark x1="30600" y1="39444" x2="59200" y2="37444"/>
                        <a14:foregroundMark x1="59200" y1="37444" x2="66700" y2="39222"/>
                        <a14:foregroundMark x1="66700" y1="39222" x2="65000" y2="41222"/>
                        <a14:foregroundMark x1="28800" y1="38889" x2="33500" y2="41889"/>
                        <a14:foregroundMark x1="59100" y1="38889" x2="63100" y2="43889"/>
                        <a14:foregroundMark x1="66300" y1="40000" x2="70500" y2="46333"/>
                        <a14:foregroundMark x1="64100" y1="14000" x2="71900" y2="15222"/>
                        <a14:foregroundMark x1="34000" y1="80000" x2="50900" y2="80000"/>
                        <a14:foregroundMark x1="50900" y1="80000" x2="77600" y2="78889"/>
                        <a14:foregroundMark x1="77600" y1="78889" x2="79100" y2="78889"/>
                        <a14:foregroundMark x1="90300" y1="74778" x2="90300" y2="87889"/>
                        <a14:foregroundMark x1="8200" y1="69556" x2="10800" y2="69556"/>
                        <a14:foregroundMark x1="8200" y1="52556" x2="8600" y2="52111"/>
                        <a14:foregroundMark x1="14800" y1="40667" x2="17800" y2="49556"/>
                        <a14:foregroundMark x1="13500" y1="45222" x2="13500" y2="4522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28221" y="7505704"/>
            <a:ext cx="2540002" cy="2286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55A155E-638F-A002-153E-35652428321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8205" b="90000" l="10000" r="90000">
                        <a14:foregroundMark x1="35854" y1="36923" x2="45732" y2="38846"/>
                        <a14:foregroundMark x1="33415" y1="30256" x2="35244" y2="29615"/>
                        <a14:foregroundMark x1="33780" y1="48590" x2="35976" y2="56538"/>
                        <a14:foregroundMark x1="29878" y1="38590" x2="30000" y2="48846"/>
                        <a14:foregroundMark x1="30000" y1="48846" x2="31098" y2="50897"/>
                        <a14:foregroundMark x1="42805" y1="48846" x2="42561" y2="55897"/>
                        <a14:foregroundMark x1="56829" y1="48590" x2="57561" y2="53974"/>
                        <a14:foregroundMark x1="60244" y1="36667" x2="61098" y2="42308"/>
                        <a14:foregroundMark x1="50976" y1="30000" x2="54878" y2="30256"/>
                        <a14:foregroundMark x1="29634" y1="62821" x2="26220" y2="68205"/>
                        <a14:foregroundMark x1="26220" y1="68205" x2="39512" y2="70128"/>
                        <a14:foregroundMark x1="44268" y1="70769" x2="55488" y2="71026"/>
                        <a14:backgroundMark x1="23049" y1="28333" x2="31341" y2="23333"/>
                        <a14:backgroundMark x1="46463" y1="8590" x2="58780" y2="8590"/>
                        <a14:backgroundMark x1="43171" y1="8846" x2="50244" y2="10385"/>
                        <a14:backgroundMark x1="39512" y1="8846" x2="46707" y2="8846"/>
                      </a14:backgroundRemoval>
                    </a14:imgEffect>
                  </a14:imgLayer>
                </a14:imgProps>
              </a:ext>
            </a:extLst>
          </a:blip>
          <a:srcRect l="17901" t="22816" r="18906" b="23628"/>
          <a:stretch/>
        </p:blipFill>
        <p:spPr>
          <a:xfrm>
            <a:off x="14140310" y="7137862"/>
            <a:ext cx="3213698" cy="2590800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EFBA44D5-3825-5439-CD8E-D7E7EE454317}"/>
              </a:ext>
            </a:extLst>
          </p:cNvPr>
          <p:cNvSpPr/>
          <p:nvPr/>
        </p:nvSpPr>
        <p:spPr>
          <a:xfrm rot="16200000">
            <a:off x="3993424" y="-4007577"/>
            <a:ext cx="10301156" cy="18288000"/>
          </a:xfrm>
          <a:prstGeom prst="rtTriangle">
            <a:avLst/>
          </a:prstGeom>
          <a:solidFill>
            <a:srgbClr val="0070C0">
              <a:alpha val="4706"/>
            </a:srgbClr>
          </a:solidFill>
        </p:spPr>
        <p:txBody>
          <a:bodyPr/>
          <a:lstStyle/>
          <a:p>
            <a:pPr defTabSz="914422">
              <a:defRPr/>
            </a:pPr>
            <a:endParaRPr lang="en-MY" sz="180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053581" y="1680394"/>
            <a:ext cx="7162800" cy="18997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914422">
              <a:lnSpc>
                <a:spcPts val="7392"/>
              </a:lnSpc>
              <a:defRPr/>
            </a:pPr>
            <a:r>
              <a:rPr lang="en-US" sz="7543" spc="-444" dirty="0">
                <a:solidFill>
                  <a:srgbClr val="263F6B"/>
                </a:solidFill>
                <a:latin typeface="Montserrat Extra-Bold Italics"/>
              </a:rPr>
              <a:t>LIBRARY SERVICES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761774" y="3876666"/>
            <a:ext cx="8415968" cy="56543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727092" lvl="1" indent="-457211" defTabSz="914422">
              <a:lnSpc>
                <a:spcPts val="5625"/>
              </a:lnSpc>
              <a:buFont typeface="Wingdings" panose="05000000000000000000" pitchFamily="2" charset="2"/>
              <a:buChar char="q"/>
              <a:defRPr/>
            </a:pPr>
            <a:r>
              <a:rPr lang="en-US" sz="2800" spc="50" dirty="0">
                <a:solidFill>
                  <a:srgbClr val="212423"/>
                </a:solidFill>
                <a:latin typeface="Montserrat Semi-Bold"/>
              </a:rPr>
              <a:t>Circulation services</a:t>
            </a:r>
          </a:p>
          <a:p>
            <a:pPr marL="1176895" lvl="2" indent="-457211">
              <a:lnSpc>
                <a:spcPts val="5625"/>
              </a:lnSpc>
              <a:buFont typeface="Wingdings" panose="05000000000000000000" pitchFamily="2" charset="2"/>
              <a:buChar char="§"/>
              <a:defRPr/>
            </a:pPr>
            <a:r>
              <a:rPr lang="en-US" sz="2800" spc="50" dirty="0">
                <a:solidFill>
                  <a:srgbClr val="212423"/>
                </a:solidFill>
                <a:latin typeface="Montserrat Semi-Bold"/>
              </a:rPr>
              <a:t>Book borrowing and returning</a:t>
            </a:r>
          </a:p>
          <a:p>
            <a:pPr marL="1176895" lvl="2" indent="-457211">
              <a:lnSpc>
                <a:spcPts val="5625"/>
              </a:lnSpc>
              <a:buFont typeface="Wingdings" panose="05000000000000000000" pitchFamily="2" charset="2"/>
              <a:buChar char="§"/>
              <a:defRPr/>
            </a:pPr>
            <a:r>
              <a:rPr lang="en-US" sz="2800" spc="50" dirty="0">
                <a:solidFill>
                  <a:srgbClr val="212423"/>
                </a:solidFill>
                <a:latin typeface="Montserrat Semi-Bold"/>
              </a:rPr>
              <a:t>Renewal and reservation</a:t>
            </a:r>
          </a:p>
          <a:p>
            <a:pPr marL="727092" lvl="1" indent="-457211" defTabSz="914422">
              <a:lnSpc>
                <a:spcPts val="5625"/>
              </a:lnSpc>
              <a:buFont typeface="Wingdings" panose="05000000000000000000" pitchFamily="2" charset="2"/>
              <a:buChar char="q"/>
              <a:defRPr/>
            </a:pPr>
            <a:r>
              <a:rPr lang="en-US" sz="2800" spc="50" dirty="0">
                <a:solidFill>
                  <a:srgbClr val="212423"/>
                </a:solidFill>
                <a:latin typeface="Montserrat Semi-Bold"/>
              </a:rPr>
              <a:t>Reference services</a:t>
            </a:r>
          </a:p>
          <a:p>
            <a:pPr marL="1176895" lvl="2" indent="-457211" defTabSz="914422">
              <a:lnSpc>
                <a:spcPts val="5625"/>
              </a:lnSpc>
              <a:buFont typeface="Wingdings" panose="05000000000000000000" pitchFamily="2" charset="2"/>
              <a:buChar char="§"/>
              <a:defRPr/>
            </a:pPr>
            <a:r>
              <a:rPr lang="en-US" sz="2800" spc="50" dirty="0">
                <a:solidFill>
                  <a:srgbClr val="212423"/>
                </a:solidFill>
                <a:latin typeface="Montserrat Semi-Bold"/>
              </a:rPr>
              <a:t>Library induction</a:t>
            </a:r>
          </a:p>
          <a:p>
            <a:pPr marL="1176895" lvl="2" indent="-457211" defTabSz="914422">
              <a:lnSpc>
                <a:spcPts val="5625"/>
              </a:lnSpc>
              <a:buFont typeface="Wingdings" panose="05000000000000000000" pitchFamily="2" charset="2"/>
              <a:buChar char="§"/>
              <a:defRPr/>
            </a:pPr>
            <a:r>
              <a:rPr lang="en-US" sz="2800" spc="50" dirty="0">
                <a:solidFill>
                  <a:srgbClr val="212423"/>
                </a:solidFill>
                <a:latin typeface="Montserrat Semi-Bold"/>
              </a:rPr>
              <a:t>Library Info. Literacy Class</a:t>
            </a:r>
          </a:p>
          <a:p>
            <a:pPr marL="727092" lvl="1" indent="-457211" defTabSz="914422">
              <a:lnSpc>
                <a:spcPts val="5625"/>
              </a:lnSpc>
              <a:buFont typeface="Wingdings" panose="05000000000000000000" pitchFamily="2" charset="2"/>
              <a:buChar char="q"/>
              <a:defRPr/>
            </a:pPr>
            <a:r>
              <a:rPr lang="en-US" sz="2800" spc="50" dirty="0">
                <a:solidFill>
                  <a:srgbClr val="212423"/>
                </a:solidFill>
                <a:latin typeface="Montserrat Semi-Bold"/>
              </a:rPr>
              <a:t>Printing and photocopying services</a:t>
            </a:r>
          </a:p>
          <a:p>
            <a:pPr marL="727092" lvl="1" indent="-457211" defTabSz="914422">
              <a:lnSpc>
                <a:spcPts val="5625"/>
              </a:lnSpc>
              <a:buFont typeface="Wingdings" panose="05000000000000000000" pitchFamily="2" charset="2"/>
              <a:buChar char="q"/>
              <a:defRPr/>
            </a:pPr>
            <a:r>
              <a:rPr lang="en-US" sz="2800" spc="50" dirty="0">
                <a:solidFill>
                  <a:srgbClr val="212423"/>
                </a:solidFill>
                <a:latin typeface="Montserrat Semi-Bold"/>
              </a:rPr>
              <a:t>Discussion room reservation</a:t>
            </a: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2007353" y="9110794"/>
            <a:ext cx="1783058" cy="295015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028700" y="1028700"/>
            <a:ext cx="1783058" cy="295015"/>
          </a:xfrm>
          <a:prstGeom prst="rect">
            <a:avLst/>
          </a:prstGeom>
        </p:spPr>
      </p:pic>
      <p:sp>
        <p:nvSpPr>
          <p:cNvPr id="3" name="Rectangle: Diagonal Corners Snipped 2">
            <a:extLst>
              <a:ext uri="{FF2B5EF4-FFF2-40B4-BE49-F238E27FC236}">
                <a16:creationId xmlns:a16="http://schemas.microsoft.com/office/drawing/2014/main" id="{4DC785FD-9A38-D2AE-1566-F42704091BD8}"/>
              </a:ext>
            </a:extLst>
          </p:cNvPr>
          <p:cNvSpPr/>
          <p:nvPr/>
        </p:nvSpPr>
        <p:spPr>
          <a:xfrm>
            <a:off x="8458204" y="95254"/>
            <a:ext cx="9722181" cy="10096500"/>
          </a:xfrm>
          <a:prstGeom prst="snip2DiagRect">
            <a:avLst/>
          </a:prstGeom>
          <a:blipFill dpi="0" rotWithShape="1">
            <a:blip r:embed="rId6"/>
            <a:srcRect/>
            <a:stretch>
              <a:fillRect t="-16666" b="-1666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22">
              <a:defRPr/>
            </a:pPr>
            <a:endParaRPr lang="en-MY" sz="1801" dirty="0">
              <a:solidFill>
                <a:prstClr val="white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FABDB78D-93EC-9B7D-0B22-049CAA12083C}"/>
              </a:ext>
            </a:extLst>
          </p:cNvPr>
          <p:cNvSpPr/>
          <p:nvPr/>
        </p:nvSpPr>
        <p:spPr>
          <a:xfrm rot="16200000">
            <a:off x="3993424" y="-4007577"/>
            <a:ext cx="10301156" cy="18288000"/>
          </a:xfrm>
          <a:prstGeom prst="rtTriangle">
            <a:avLst/>
          </a:prstGeom>
          <a:solidFill>
            <a:srgbClr val="0070C0">
              <a:alpha val="4706"/>
            </a:srgbClr>
          </a:solidFill>
        </p:spPr>
        <p:txBody>
          <a:bodyPr/>
          <a:lstStyle/>
          <a:p>
            <a:pPr defTabSz="914422">
              <a:defRPr/>
            </a:pPr>
            <a:endParaRPr lang="en-MY" sz="180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969980" y="2345686"/>
            <a:ext cx="6670647" cy="27978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5482" lvl="1" indent="-267740" defTabSz="914422">
              <a:lnSpc>
                <a:spcPct val="150000"/>
              </a:lnSpc>
              <a:buFont typeface="Arial"/>
              <a:buChar char="•"/>
              <a:defRPr/>
            </a:pPr>
            <a:r>
              <a:rPr lang="en-US" sz="2480" spc="50" dirty="0">
                <a:solidFill>
                  <a:srgbClr val="263F6B"/>
                </a:solidFill>
                <a:latin typeface="Montserrat"/>
              </a:rPr>
              <a:t>Printing, scanning and photocopying services are available in the library.</a:t>
            </a:r>
          </a:p>
          <a:p>
            <a:pPr marL="535482" lvl="1" indent="-267740" defTabSz="914422">
              <a:lnSpc>
                <a:spcPct val="150000"/>
              </a:lnSpc>
              <a:buFont typeface="Arial"/>
              <a:buChar char="•"/>
              <a:defRPr/>
            </a:pPr>
            <a:r>
              <a:rPr lang="en-US" sz="2480" spc="50" dirty="0">
                <a:solidFill>
                  <a:srgbClr val="263F6B"/>
                </a:solidFill>
                <a:latin typeface="Montserrat"/>
              </a:rPr>
              <a:t>First time users need to register at the library counter.</a:t>
            </a:r>
          </a:p>
          <a:p>
            <a:pPr marL="535482" lvl="1" indent="-267740" defTabSz="914422">
              <a:lnSpc>
                <a:spcPct val="150000"/>
              </a:lnSpc>
              <a:buFont typeface="Arial"/>
              <a:buChar char="•"/>
              <a:defRPr/>
            </a:pPr>
            <a:r>
              <a:rPr lang="en-US" sz="2480" spc="50" dirty="0">
                <a:solidFill>
                  <a:srgbClr val="263F6B"/>
                </a:solidFill>
                <a:latin typeface="Montserrat"/>
              </a:rPr>
              <a:t>Minimum reload / top-up is </a:t>
            </a:r>
            <a:r>
              <a:rPr lang="en-US" sz="2480" b="1" spc="50" dirty="0">
                <a:solidFill>
                  <a:srgbClr val="263F6B"/>
                </a:solidFill>
                <a:latin typeface="Montserrat"/>
              </a:rPr>
              <a:t>RM10.00</a:t>
            </a:r>
            <a:r>
              <a:rPr lang="en-US" sz="2480" spc="50" dirty="0">
                <a:solidFill>
                  <a:srgbClr val="263F6B"/>
                </a:solidFill>
                <a:latin typeface="Montserrat"/>
              </a:rPr>
              <a:t>.</a:t>
            </a: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67338"/>
          <a:stretch/>
        </p:blipFill>
        <p:spPr>
          <a:xfrm>
            <a:off x="17452892" y="7316420"/>
            <a:ext cx="835108" cy="2575547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1096172" y="601578"/>
            <a:ext cx="7263129" cy="12569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914422">
              <a:lnSpc>
                <a:spcPts val="4866"/>
              </a:lnSpc>
              <a:defRPr/>
            </a:pPr>
            <a:r>
              <a:rPr lang="en-US" sz="4964" spc="-292" dirty="0">
                <a:solidFill>
                  <a:srgbClr val="263F6B"/>
                </a:solidFill>
                <a:latin typeface="Montserrat Extra-Bold Italics"/>
              </a:rPr>
              <a:t>PRINT AND PHOTOCOPY SERVICE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199" y="5627772"/>
            <a:ext cx="5410201" cy="4057650"/>
          </a:xfrm>
          <a:prstGeom prst="round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2867195-8458-4051-25E3-F2606E5D5D2E}"/>
              </a:ext>
            </a:extLst>
          </p:cNvPr>
          <p:cNvSpPr/>
          <p:nvPr/>
        </p:nvSpPr>
        <p:spPr>
          <a:xfrm>
            <a:off x="8863785" y="1562104"/>
            <a:ext cx="6961230" cy="4724400"/>
          </a:xfrm>
          <a:prstGeom prst="roundRect">
            <a:avLst/>
          </a:prstGeom>
          <a:solidFill>
            <a:schemeClr val="accent6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22">
              <a:defRPr/>
            </a:pPr>
            <a:endParaRPr lang="en-MY" sz="1801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9515DC7-B32B-44A1-783C-94B5E942A2D3}"/>
              </a:ext>
            </a:extLst>
          </p:cNvPr>
          <p:cNvGrpSpPr/>
          <p:nvPr/>
        </p:nvGrpSpPr>
        <p:grpSpPr>
          <a:xfrm>
            <a:off x="9748912" y="2149868"/>
            <a:ext cx="5190976" cy="3548864"/>
            <a:chOff x="9744224" y="2345683"/>
            <a:chExt cx="5190976" cy="3548864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FFD9D191-61A1-1262-6815-86175EEA4344}"/>
                </a:ext>
              </a:extLst>
            </p:cNvPr>
            <p:cNvSpPr/>
            <p:nvPr/>
          </p:nvSpPr>
          <p:spPr>
            <a:xfrm>
              <a:off x="9753600" y="2345683"/>
              <a:ext cx="5181600" cy="588017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22">
                <a:defRPr/>
              </a:pPr>
              <a:r>
                <a:rPr lang="en-MY" sz="2800" dirty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latin typeface="Calibri"/>
                </a:rPr>
                <a:t>PRINT &amp; COPY PRICE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34BA77C3-DE58-DD7E-BFD6-EFFBC05CFE55}"/>
                </a:ext>
              </a:extLst>
            </p:cNvPr>
            <p:cNvSpPr/>
            <p:nvPr/>
          </p:nvSpPr>
          <p:spPr>
            <a:xfrm>
              <a:off x="9744224" y="3138292"/>
              <a:ext cx="5181600" cy="5880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22">
                <a:defRPr/>
              </a:pPr>
              <a:r>
                <a:rPr lang="en-MY" sz="2800" dirty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latin typeface="Calibri"/>
                </a:rPr>
                <a:t>Black &amp; White (A4)		RM0.10</a:t>
              </a: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8B087685-FFB5-E81A-775C-18056726A990}"/>
                </a:ext>
              </a:extLst>
            </p:cNvPr>
            <p:cNvSpPr/>
            <p:nvPr/>
          </p:nvSpPr>
          <p:spPr>
            <a:xfrm>
              <a:off x="9744224" y="4675117"/>
              <a:ext cx="5181600" cy="5880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22">
                <a:defRPr/>
              </a:pPr>
              <a:r>
                <a:rPr lang="en-MY" sz="2800" dirty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latin typeface="Calibri"/>
                </a:rPr>
                <a:t>Black &amp; White (A3)		RM0.20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B7C79535-2990-FB5C-E655-930F97647A07}"/>
                </a:ext>
              </a:extLst>
            </p:cNvPr>
            <p:cNvSpPr/>
            <p:nvPr/>
          </p:nvSpPr>
          <p:spPr>
            <a:xfrm>
              <a:off x="9753600" y="3760803"/>
              <a:ext cx="5181600" cy="588017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22">
                <a:defRPr/>
              </a:pPr>
              <a:r>
                <a:rPr lang="en-MY" sz="2800" dirty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latin typeface="Calibri"/>
                </a:rPr>
                <a:t>Colour (A4)			RM1.00</a:t>
              </a: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EF9D8102-1A83-A54D-67D7-1357D0005A2D}"/>
                </a:ext>
              </a:extLst>
            </p:cNvPr>
            <p:cNvSpPr/>
            <p:nvPr/>
          </p:nvSpPr>
          <p:spPr>
            <a:xfrm>
              <a:off x="9744224" y="5306530"/>
              <a:ext cx="5181600" cy="588017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22">
                <a:defRPr/>
              </a:pPr>
              <a:r>
                <a:rPr lang="en-MY" sz="2800" dirty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latin typeface="Calibri"/>
                </a:rPr>
                <a:t>Colour (A3)			RM2.00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16200000">
            <a:off x="3957202" y="-4043800"/>
            <a:ext cx="10287001" cy="18374596"/>
          </a:xfrm>
          <a:prstGeom prst="rtTriangle">
            <a:avLst/>
          </a:prstGeom>
          <a:solidFill>
            <a:srgbClr val="0070C0">
              <a:alpha val="4706"/>
            </a:srgbClr>
          </a:solidFill>
        </p:spPr>
        <p:txBody>
          <a:bodyPr/>
          <a:lstStyle/>
          <a:p>
            <a:pPr defTabSz="914422">
              <a:defRPr/>
            </a:pPr>
            <a:endParaRPr lang="en-MY" sz="180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4204871" y="553314"/>
            <a:ext cx="9878261" cy="9507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914422">
              <a:lnSpc>
                <a:spcPts val="7392"/>
              </a:lnSpc>
              <a:defRPr/>
            </a:pPr>
            <a:r>
              <a:rPr lang="en-US" sz="7543" spc="-444" dirty="0">
                <a:solidFill>
                  <a:srgbClr val="263F6B"/>
                </a:solidFill>
                <a:latin typeface="Montserrat Extra-Bold Italics"/>
              </a:rPr>
              <a:t>LIBRARY FACILITIES</a:t>
            </a: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2007353" y="9110794"/>
            <a:ext cx="1783058" cy="29501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028700" y="1028700"/>
            <a:ext cx="1783058" cy="295015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493C9F9-3F8F-9371-6D17-A5335D5DF403}"/>
              </a:ext>
            </a:extLst>
          </p:cNvPr>
          <p:cNvSpPr/>
          <p:nvPr/>
        </p:nvSpPr>
        <p:spPr>
          <a:xfrm flipV="1">
            <a:off x="3583803" y="1947256"/>
            <a:ext cx="4790964" cy="4370827"/>
          </a:xfrm>
          <a:prstGeom prst="roundRect">
            <a:avLst/>
          </a:prstGeom>
          <a:blipFill dpi="0" rotWithShape="0">
            <a:blip r:embed="rId6"/>
            <a:srcRect/>
            <a:stretch>
              <a:fillRect l="-13000" t="1000" r="-14000" b="-1666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22">
              <a:defRPr/>
            </a:pPr>
            <a:endParaRPr lang="en-MY" sz="180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C4042BB5-5EB2-946C-9680-448CD4E56858}"/>
              </a:ext>
            </a:extLst>
          </p:cNvPr>
          <p:cNvSpPr/>
          <p:nvPr/>
        </p:nvSpPr>
        <p:spPr>
          <a:xfrm>
            <a:off x="8559077" y="1982562"/>
            <a:ext cx="3486085" cy="4262736"/>
          </a:xfrm>
          <a:prstGeom prst="roundRect">
            <a:avLst/>
          </a:prstGeom>
          <a:blipFill>
            <a:blip r:embed="rId7"/>
            <a:stretch>
              <a:fillRect t="-16666" b="-16666"/>
            </a:stretch>
          </a:blip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22">
              <a:defRPr/>
            </a:pPr>
            <a:endParaRPr lang="en-MY" sz="180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Flowchart: Delay 20">
            <a:extLst>
              <a:ext uri="{FF2B5EF4-FFF2-40B4-BE49-F238E27FC236}">
                <a16:creationId xmlns:a16="http://schemas.microsoft.com/office/drawing/2014/main" id="{92941854-893F-A8A7-4BD4-180D3B3D16D5}"/>
              </a:ext>
            </a:extLst>
          </p:cNvPr>
          <p:cNvSpPr/>
          <p:nvPr/>
        </p:nvSpPr>
        <p:spPr>
          <a:xfrm>
            <a:off x="-44536" y="4024589"/>
            <a:ext cx="3486086" cy="4353256"/>
          </a:xfrm>
          <a:prstGeom prst="flowChartDelay">
            <a:avLst/>
          </a:prstGeom>
          <a:blipFill dpi="0" rotWithShape="1">
            <a:blip r:embed="rId8"/>
            <a:srcRect/>
            <a:stretch>
              <a:fillRect l="2000" r="-49000" b="-88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22">
              <a:defRPr/>
            </a:pPr>
            <a:endParaRPr lang="en-MY" sz="180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BA37F1EF-FD00-7971-0C59-0A09D3DF7D1E}"/>
              </a:ext>
            </a:extLst>
          </p:cNvPr>
          <p:cNvSpPr/>
          <p:nvPr/>
        </p:nvSpPr>
        <p:spPr>
          <a:xfrm>
            <a:off x="3683989" y="6549046"/>
            <a:ext cx="5048256" cy="3581403"/>
          </a:xfrm>
          <a:prstGeom prst="roundRect">
            <a:avLst/>
          </a:prstGeom>
          <a:blipFill dpi="0" rotWithShape="1">
            <a:blip r:embed="rId9"/>
            <a:srcRect/>
            <a:stretch>
              <a:fillRect l="-5000" r="2000" b="-88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22">
              <a:defRPr/>
            </a:pPr>
            <a:endParaRPr lang="en-MY" sz="180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4C0A51E-7FAA-8320-B2A1-2DBA9373DBFE}"/>
              </a:ext>
            </a:extLst>
          </p:cNvPr>
          <p:cNvSpPr/>
          <p:nvPr/>
        </p:nvSpPr>
        <p:spPr>
          <a:xfrm>
            <a:off x="8989204" y="6548157"/>
            <a:ext cx="3961218" cy="3562843"/>
          </a:xfrm>
          <a:prstGeom prst="round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22">
              <a:defRPr/>
            </a:pPr>
            <a:endParaRPr lang="en-MY" sz="180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5D43FDC-F74F-B613-4AE1-7BD12FD4B885}"/>
              </a:ext>
            </a:extLst>
          </p:cNvPr>
          <p:cNvSpPr/>
          <p:nvPr/>
        </p:nvSpPr>
        <p:spPr>
          <a:xfrm>
            <a:off x="4159054" y="9208981"/>
            <a:ext cx="4118055" cy="776484"/>
          </a:xfrm>
          <a:prstGeom prst="roundRect">
            <a:avLst/>
          </a:prstGeom>
          <a:solidFill>
            <a:schemeClr val="accent6">
              <a:alpha val="70000"/>
            </a:schemeClr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269881" lvl="1" algn="ctr" defTabSz="914422">
              <a:lnSpc>
                <a:spcPct val="150000"/>
              </a:lnSpc>
              <a:defRPr/>
            </a:pPr>
            <a:r>
              <a:rPr lang="en-US" sz="2800" spc="50" dirty="0">
                <a:solidFill>
                  <a:srgbClr val="212423"/>
                </a:solidFill>
                <a:latin typeface="Calibri"/>
              </a:rPr>
              <a:t>Serious Study Area</a:t>
            </a:r>
          </a:p>
          <a:p>
            <a:pPr algn="ctr"/>
            <a:endParaRPr lang="en-MY" sz="1801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929DFD7-A0D5-3F2C-2D1F-92708F951806}"/>
              </a:ext>
            </a:extLst>
          </p:cNvPr>
          <p:cNvSpPr/>
          <p:nvPr/>
        </p:nvSpPr>
        <p:spPr>
          <a:xfrm>
            <a:off x="4159055" y="5144119"/>
            <a:ext cx="3606985" cy="859630"/>
          </a:xfrm>
          <a:prstGeom prst="roundRect">
            <a:avLst/>
          </a:prstGeom>
          <a:solidFill>
            <a:schemeClr val="accent6">
              <a:alpha val="70000"/>
            </a:schemeClr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269881" lvl="1" algn="ctr" defTabSz="914422">
              <a:defRPr/>
            </a:pPr>
            <a:r>
              <a:rPr lang="en-US" sz="2800" spc="50" dirty="0">
                <a:solidFill>
                  <a:srgbClr val="212423"/>
                </a:solidFill>
                <a:latin typeface="Calibri"/>
              </a:rPr>
              <a:t>Casual and Fun Study Area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46E7ADA-5475-9D0A-85FA-E46010A027A6}"/>
              </a:ext>
            </a:extLst>
          </p:cNvPr>
          <p:cNvSpPr/>
          <p:nvPr/>
        </p:nvSpPr>
        <p:spPr>
          <a:xfrm>
            <a:off x="-489" y="8548978"/>
            <a:ext cx="3379678" cy="1123628"/>
          </a:xfrm>
          <a:prstGeom prst="roundRect">
            <a:avLst/>
          </a:prstGeom>
          <a:solidFill>
            <a:schemeClr val="accent6">
              <a:alpha val="70000"/>
            </a:schemeClr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269881" lvl="1" algn="ctr" defTabSz="914422">
              <a:defRPr/>
            </a:pPr>
            <a:r>
              <a:rPr lang="en-US" sz="2800" spc="50" dirty="0">
                <a:solidFill>
                  <a:srgbClr val="212423"/>
                </a:solidFill>
                <a:latin typeface="Calibri"/>
              </a:rPr>
              <a:t>Private Study Area (Brighton Beach)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13DB869-F399-C767-7DEC-0D2B7E382A5D}"/>
              </a:ext>
            </a:extLst>
          </p:cNvPr>
          <p:cNvSpPr/>
          <p:nvPr/>
        </p:nvSpPr>
        <p:spPr>
          <a:xfrm>
            <a:off x="8820149" y="5124452"/>
            <a:ext cx="2963941" cy="771220"/>
          </a:xfrm>
          <a:prstGeom prst="roundRect">
            <a:avLst/>
          </a:prstGeom>
          <a:solidFill>
            <a:schemeClr val="accent6">
              <a:alpha val="70000"/>
            </a:schemeClr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269881" lvl="1" defTabSz="914422">
              <a:lnSpc>
                <a:spcPct val="200000"/>
              </a:lnSpc>
              <a:defRPr/>
            </a:pPr>
            <a:r>
              <a:rPr lang="en-US" sz="2800" spc="50" dirty="0">
                <a:solidFill>
                  <a:srgbClr val="212423"/>
                </a:solidFill>
                <a:latin typeface="Calibri"/>
              </a:rPr>
              <a:t>OPAC Station</a:t>
            </a:r>
          </a:p>
          <a:p>
            <a:pPr algn="ctr"/>
            <a:endParaRPr lang="en-MY" sz="1801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B91833D-1A08-02E4-D81F-2F9F21CE6134}"/>
              </a:ext>
            </a:extLst>
          </p:cNvPr>
          <p:cNvSpPr/>
          <p:nvPr/>
        </p:nvSpPr>
        <p:spPr>
          <a:xfrm>
            <a:off x="13131282" y="6457066"/>
            <a:ext cx="4851918" cy="3653931"/>
          </a:xfrm>
          <a:prstGeom prst="roundRect">
            <a:avLst/>
          </a:prstGeom>
          <a:blipFill dpi="0" rotWithShape="1">
            <a:blip r:embed="rId11"/>
            <a:srcRect/>
            <a:stretch>
              <a:fillRect l="-5000" r="2000" b="-88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22">
              <a:defRPr/>
            </a:pPr>
            <a:endParaRPr lang="en-MY" sz="180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A6EC65D-D556-2D5A-3F5B-5E84B143045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6373" y="1947257"/>
            <a:ext cx="5656830" cy="4353257"/>
          </a:xfrm>
          <a:prstGeom prst="roundRect">
            <a:avLst/>
          </a:prstGeom>
        </p:spPr>
      </p:pic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531D2F2-9F9F-615D-9506-E794FDFC0526}"/>
              </a:ext>
            </a:extLst>
          </p:cNvPr>
          <p:cNvSpPr/>
          <p:nvPr/>
        </p:nvSpPr>
        <p:spPr>
          <a:xfrm>
            <a:off x="13084231" y="5067255"/>
            <a:ext cx="4141109" cy="1063744"/>
          </a:xfrm>
          <a:prstGeom prst="roundRect">
            <a:avLst/>
          </a:prstGeom>
          <a:solidFill>
            <a:schemeClr val="accent6">
              <a:alpha val="70000"/>
            </a:schemeClr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269881" lvl="1" algn="ctr" defTabSz="914422">
              <a:defRPr/>
            </a:pPr>
            <a:r>
              <a:rPr lang="en-US" sz="2800" spc="50" dirty="0">
                <a:solidFill>
                  <a:srgbClr val="212423"/>
                </a:solidFill>
                <a:latin typeface="Calibri"/>
              </a:rPr>
              <a:t>Printing / Photocopying Station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9B82F5E-FF9E-151E-4270-81E8F13B5D02}"/>
              </a:ext>
            </a:extLst>
          </p:cNvPr>
          <p:cNvSpPr/>
          <p:nvPr/>
        </p:nvSpPr>
        <p:spPr>
          <a:xfrm>
            <a:off x="10962470" y="8692228"/>
            <a:ext cx="4106942" cy="1250302"/>
          </a:xfrm>
          <a:prstGeom prst="roundRect">
            <a:avLst/>
          </a:prstGeom>
          <a:solidFill>
            <a:schemeClr val="accent6">
              <a:alpha val="70000"/>
            </a:schemeClr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269881" lvl="1" defTabSz="914422">
              <a:defRPr/>
            </a:pPr>
            <a:r>
              <a:rPr lang="en-US" sz="2800" spc="50" dirty="0">
                <a:solidFill>
                  <a:srgbClr val="212423"/>
                </a:solidFill>
                <a:latin typeface="Calibri"/>
              </a:rPr>
              <a:t>Discussion Rooms (Mediterranean Ports)</a:t>
            </a:r>
          </a:p>
          <a:p>
            <a:pPr algn="ctr"/>
            <a:endParaRPr lang="en-MY" sz="1600" dirty="0"/>
          </a:p>
        </p:txBody>
      </p:sp>
    </p:spTree>
    <p:extLst>
      <p:ext uri="{BB962C8B-B14F-4D97-AF65-F5344CB8AC3E}">
        <p14:creationId xmlns:p14="http://schemas.microsoft.com/office/powerpoint/2010/main" val="3885181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>
            <a:extLst>
              <a:ext uri="{FF2B5EF4-FFF2-40B4-BE49-F238E27FC236}">
                <a16:creationId xmlns:a16="http://schemas.microsoft.com/office/drawing/2014/main" id="{7FEE714E-1F0C-9078-7795-916BBAF3C14E}"/>
              </a:ext>
            </a:extLst>
          </p:cNvPr>
          <p:cNvSpPr/>
          <p:nvPr/>
        </p:nvSpPr>
        <p:spPr>
          <a:xfrm rot="16200000">
            <a:off x="3993424" y="-4007577"/>
            <a:ext cx="10301156" cy="18288000"/>
          </a:xfrm>
          <a:prstGeom prst="rtTriangle">
            <a:avLst/>
          </a:prstGeom>
          <a:solidFill>
            <a:srgbClr val="0070C0">
              <a:alpha val="4706"/>
            </a:srgbClr>
          </a:solidFill>
        </p:spPr>
        <p:txBody>
          <a:bodyPr/>
          <a:lstStyle/>
          <a:p>
            <a:pPr defTabSz="914422">
              <a:defRPr/>
            </a:pPr>
            <a:endParaRPr lang="en-MY" sz="180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15BD5BF-9678-A6EC-5F7C-676D21661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0679" y="271833"/>
            <a:ext cx="11772900" cy="9906000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>
            <a:off x="624424" y="1095608"/>
            <a:ext cx="4343401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914422">
              <a:defRPr/>
            </a:pPr>
            <a:r>
              <a:rPr lang="en-US" sz="4800" spc="-444" dirty="0">
                <a:solidFill>
                  <a:srgbClr val="263F6B"/>
                </a:solidFill>
                <a:latin typeface="Montserrat Extra-Bold Italics"/>
              </a:rPr>
              <a:t>LIBRARY WEB LANDING PAGE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397455" y="1980771"/>
            <a:ext cx="8074014" cy="4735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defTabSz="914422">
              <a:lnSpc>
                <a:spcPts val="4124"/>
              </a:lnSpc>
              <a:defRPr/>
            </a:pPr>
            <a:endParaRPr lang="en-US" sz="2500" spc="50" dirty="0">
              <a:solidFill>
                <a:srgbClr val="212423"/>
              </a:solidFill>
              <a:latin typeface="Montserrat Semi-Bold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D6575A6-9724-A186-F53A-D48B799D7628}"/>
              </a:ext>
            </a:extLst>
          </p:cNvPr>
          <p:cNvSpPr/>
          <p:nvPr/>
        </p:nvSpPr>
        <p:spPr>
          <a:xfrm>
            <a:off x="9433979" y="109172"/>
            <a:ext cx="8229600" cy="746420"/>
          </a:xfrm>
          <a:prstGeom prst="roundRect">
            <a:avLst/>
          </a:prstGeom>
          <a:solidFill>
            <a:schemeClr val="accent6">
              <a:alpha val="88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22">
              <a:defRPr/>
            </a:pPr>
            <a:r>
              <a:rPr lang="en-MY" sz="2601" b="1" dirty="0">
                <a:solidFill>
                  <a:prstClr val="black"/>
                </a:solidFill>
                <a:latin typeface="Calibri"/>
                <a:hlinkClick r:id="rId3"/>
              </a:rPr>
              <a:t>https://peninsulacollege.edu.my/library/</a:t>
            </a:r>
            <a:endParaRPr lang="en-MY" sz="2601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30AEEDA-BE06-2129-ADE2-51B30403F7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702" b="91957" l="6512" r="94419">
                        <a14:foregroundMark x1="7907" y1="15282" x2="6860" y2="19169"/>
                        <a14:foregroundMark x1="91279" y1="63807" x2="88605" y2="71046"/>
                        <a14:foregroundMark x1="94419" y1="65684" x2="93256" y2="68767"/>
                        <a14:foregroundMark x1="78023" y1="92091" x2="78023" y2="89812"/>
                        <a14:foregroundMark x1="6512" y1="6702" x2="6512" y2="670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18278" flipV="1">
            <a:off x="8477282" y="149641"/>
            <a:ext cx="910484" cy="75470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FBD290F-A388-143B-CBC4-23D384E8D0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83231" y="2851962"/>
            <a:ext cx="1405591" cy="447563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83A9663-5850-6980-5039-DD6D39F52779}"/>
              </a:ext>
            </a:extLst>
          </p:cNvPr>
          <p:cNvSpPr/>
          <p:nvPr/>
        </p:nvSpPr>
        <p:spPr>
          <a:xfrm>
            <a:off x="1066800" y="3724574"/>
            <a:ext cx="5767118" cy="779572"/>
          </a:xfrm>
          <a:prstGeom prst="roundRect">
            <a:avLst/>
          </a:prstGeom>
          <a:solidFill>
            <a:schemeClr val="accent6">
              <a:alpha val="88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267740" lvl="1" defTabSz="914422">
              <a:defRPr/>
            </a:pPr>
            <a:r>
              <a:rPr lang="en-US" sz="2400" spc="5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2" charset="0"/>
              </a:rPr>
              <a:t>Shortcut to OPAC searching box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C0BE5E-37C9-31E0-93A9-3AD93DAFBA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702" b="91957" l="6512" r="94419">
                        <a14:foregroundMark x1="7907" y1="15282" x2="6860" y2="19169"/>
                        <a14:foregroundMark x1="91279" y1="63807" x2="88605" y2="71046"/>
                        <a14:foregroundMark x1="94419" y1="65684" x2="93256" y2="68767"/>
                        <a14:foregroundMark x1="78023" y1="92091" x2="78023" y2="89812"/>
                        <a14:foregroundMark x1="6512" y1="6702" x2="6512" y2="670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8647965">
            <a:off x="6186633" y="3014384"/>
            <a:ext cx="862432" cy="951739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D999A13-7554-86E3-5334-ED7402CD4095}"/>
              </a:ext>
            </a:extLst>
          </p:cNvPr>
          <p:cNvSpPr/>
          <p:nvPr/>
        </p:nvSpPr>
        <p:spPr>
          <a:xfrm>
            <a:off x="6705603" y="5295901"/>
            <a:ext cx="9906000" cy="488193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 sz="1801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ECC24E8-C774-47F2-6EDA-EED7358447AE}"/>
              </a:ext>
            </a:extLst>
          </p:cNvPr>
          <p:cNvSpPr/>
          <p:nvPr/>
        </p:nvSpPr>
        <p:spPr>
          <a:xfrm>
            <a:off x="573081" y="5851935"/>
            <a:ext cx="5767118" cy="3482569"/>
          </a:xfrm>
          <a:prstGeom prst="roundRect">
            <a:avLst/>
          </a:prstGeom>
          <a:solidFill>
            <a:schemeClr val="accent6">
              <a:alpha val="88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267740" lvl="1" defTabSz="914422">
              <a:lnSpc>
                <a:spcPct val="150000"/>
              </a:lnSpc>
              <a:defRPr/>
            </a:pPr>
            <a:r>
              <a:rPr lang="en-US" sz="2400" spc="50" dirty="0">
                <a:solidFill>
                  <a:srgbClr val="263F6B"/>
                </a:solidFill>
                <a:latin typeface="Montserrat"/>
              </a:rPr>
              <a:t>Further information </a:t>
            </a:r>
            <a:r>
              <a:rPr lang="en-US" sz="2400" b="1" spc="50" dirty="0">
                <a:solidFill>
                  <a:srgbClr val="263F6B"/>
                </a:solidFill>
                <a:latin typeface="Montserrat"/>
              </a:rPr>
              <a:t>about library, online resources, services, facilities, library support and contact us.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04CB5946-7A30-F4EA-811F-9D8DC405C4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397452" y="2913054"/>
            <a:ext cx="1783058" cy="295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775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>
            <a:extLst>
              <a:ext uri="{FF2B5EF4-FFF2-40B4-BE49-F238E27FC236}">
                <a16:creationId xmlns:a16="http://schemas.microsoft.com/office/drawing/2014/main" id="{8F78A148-B4B7-B9A4-8603-D69C482E88C0}"/>
              </a:ext>
            </a:extLst>
          </p:cNvPr>
          <p:cNvSpPr/>
          <p:nvPr/>
        </p:nvSpPr>
        <p:spPr>
          <a:xfrm rot="16200000">
            <a:off x="3993424" y="-4007577"/>
            <a:ext cx="10301156" cy="18288000"/>
          </a:xfrm>
          <a:prstGeom prst="rtTriangle">
            <a:avLst/>
          </a:prstGeom>
          <a:solidFill>
            <a:srgbClr val="0070C0">
              <a:alpha val="4706"/>
            </a:srgbClr>
          </a:solidFill>
        </p:spPr>
        <p:txBody>
          <a:bodyPr/>
          <a:lstStyle/>
          <a:p>
            <a:pPr defTabSz="914422">
              <a:defRPr/>
            </a:pPr>
            <a:endParaRPr lang="en-MY" sz="180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7DEA38-DC1F-D030-7745-CC16643050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0570" y="1386732"/>
            <a:ext cx="10091739" cy="8154940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>
            <a:off x="1407026" y="773718"/>
            <a:ext cx="5943253" cy="9507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392"/>
              </a:lnSpc>
            </a:pPr>
            <a:r>
              <a:rPr lang="en-US" sz="7543" spc="-444" dirty="0">
                <a:solidFill>
                  <a:srgbClr val="263F6B"/>
                </a:solidFill>
                <a:latin typeface="Montserrat Extra-Bold Italics"/>
              </a:rPr>
              <a:t>Web OPAC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381004" y="1475466"/>
            <a:ext cx="7790352" cy="25735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24"/>
              </a:lnSpc>
            </a:pPr>
            <a:endParaRPr lang="en-US" sz="2500" spc="50" dirty="0">
              <a:solidFill>
                <a:srgbClr val="212423"/>
              </a:solidFill>
              <a:latin typeface="Montserrat Semi-Bold"/>
            </a:endParaRPr>
          </a:p>
          <a:p>
            <a:pPr marL="539763" lvl="1" indent="-269882">
              <a:lnSpc>
                <a:spcPts val="4124"/>
              </a:lnSpc>
              <a:buFont typeface="Arial"/>
              <a:buChar char="•"/>
            </a:pPr>
            <a:r>
              <a:rPr lang="en-US" sz="2400" spc="50" dirty="0">
                <a:solidFill>
                  <a:srgbClr val="212423"/>
                </a:solidFill>
                <a:latin typeface="Montserrat Semi-Bold"/>
              </a:rPr>
              <a:t>Stands for Online public Access Catalog</a:t>
            </a:r>
          </a:p>
          <a:p>
            <a:pPr marL="539763" lvl="1" indent="-269882">
              <a:lnSpc>
                <a:spcPts val="4124"/>
              </a:lnSpc>
              <a:buFont typeface="Arial"/>
              <a:buChar char="•"/>
            </a:pPr>
            <a:r>
              <a:rPr lang="en-US" sz="2400" spc="50" dirty="0">
                <a:solidFill>
                  <a:srgbClr val="212423"/>
                </a:solidFill>
                <a:latin typeface="Montserrat Semi-Bold"/>
              </a:rPr>
              <a:t>Web OPAC – Library catalogue system based on web used to locate items in the library.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4ECEAA1-5FF5-41C6-913B-C7EA4A6221E2}"/>
              </a:ext>
            </a:extLst>
          </p:cNvPr>
          <p:cNvGrpSpPr/>
          <p:nvPr/>
        </p:nvGrpSpPr>
        <p:grpSpPr>
          <a:xfrm>
            <a:off x="1420525" y="4262742"/>
            <a:ext cx="6365310" cy="3859476"/>
            <a:chOff x="1447800" y="4239808"/>
            <a:chExt cx="6365311" cy="3859475"/>
          </a:xfrm>
        </p:grpSpPr>
        <p:sp>
          <p:nvSpPr>
            <p:cNvPr id="3" name="Rectangle: Diagonal Corners Rounded 2">
              <a:extLst>
                <a:ext uri="{FF2B5EF4-FFF2-40B4-BE49-F238E27FC236}">
                  <a16:creationId xmlns:a16="http://schemas.microsoft.com/office/drawing/2014/main" id="{FC022EF8-B53F-F22F-252F-96A998CFEA6B}"/>
                </a:ext>
              </a:extLst>
            </p:cNvPr>
            <p:cNvSpPr/>
            <p:nvPr/>
          </p:nvSpPr>
          <p:spPr>
            <a:xfrm>
              <a:off x="1447800" y="4239808"/>
              <a:ext cx="6350734" cy="839528"/>
            </a:xfrm>
            <a:prstGeom prst="round2Diag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prstClr val="white"/>
                  </a:solidFill>
                  <a:latin typeface="Calibri" panose="020F0502020204030204"/>
                </a:rPr>
                <a:t>SEARCHING</a:t>
              </a:r>
              <a:endParaRPr lang="en-MY" sz="1801" dirty="0"/>
            </a:p>
          </p:txBody>
        </p:sp>
        <p:sp>
          <p:nvSpPr>
            <p:cNvPr id="16" name="Rectangle: Diagonal Corners Rounded 15">
              <a:extLst>
                <a:ext uri="{FF2B5EF4-FFF2-40B4-BE49-F238E27FC236}">
                  <a16:creationId xmlns:a16="http://schemas.microsoft.com/office/drawing/2014/main" id="{A4968560-3DBF-84AC-0370-77608F123889}"/>
                </a:ext>
              </a:extLst>
            </p:cNvPr>
            <p:cNvSpPr/>
            <p:nvPr/>
          </p:nvSpPr>
          <p:spPr>
            <a:xfrm>
              <a:off x="1462377" y="7259755"/>
              <a:ext cx="6350734" cy="839528"/>
            </a:xfrm>
            <a:prstGeom prst="round2Diag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RENEWAL</a:t>
              </a:r>
              <a:endParaRPr lang="en-MY" sz="2400" b="1" dirty="0"/>
            </a:p>
          </p:txBody>
        </p:sp>
        <p:sp>
          <p:nvSpPr>
            <p:cNvPr id="14" name="Rectangle: Diagonal Corners Rounded 13">
              <a:extLst>
                <a:ext uri="{FF2B5EF4-FFF2-40B4-BE49-F238E27FC236}">
                  <a16:creationId xmlns:a16="http://schemas.microsoft.com/office/drawing/2014/main" id="{9AF1B1C6-3321-D7C2-1A09-5F57047D887E}"/>
                </a:ext>
              </a:extLst>
            </p:cNvPr>
            <p:cNvSpPr/>
            <p:nvPr/>
          </p:nvSpPr>
          <p:spPr>
            <a:xfrm>
              <a:off x="1447800" y="5240517"/>
              <a:ext cx="6350734" cy="839528"/>
            </a:xfrm>
            <a:prstGeom prst="round2Diag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PATRON RECORD</a:t>
              </a:r>
              <a:endParaRPr lang="en-MY" sz="2400" b="1" dirty="0"/>
            </a:p>
          </p:txBody>
        </p:sp>
        <p:sp>
          <p:nvSpPr>
            <p:cNvPr id="15" name="Rectangle: Diagonal Corners Rounded 14">
              <a:extLst>
                <a:ext uri="{FF2B5EF4-FFF2-40B4-BE49-F238E27FC236}">
                  <a16:creationId xmlns:a16="http://schemas.microsoft.com/office/drawing/2014/main" id="{7D4F9DF1-E414-9C2B-3A37-C15642C5282D}"/>
                </a:ext>
              </a:extLst>
            </p:cNvPr>
            <p:cNvSpPr/>
            <p:nvPr/>
          </p:nvSpPr>
          <p:spPr>
            <a:xfrm>
              <a:off x="1447800" y="6250136"/>
              <a:ext cx="6350734" cy="839528"/>
            </a:xfrm>
            <a:prstGeom prst="round2Diag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RESERVATION</a:t>
              </a:r>
              <a:endParaRPr lang="en-MY" sz="2400" b="1" dirty="0"/>
            </a:p>
          </p:txBody>
        </p:sp>
      </p:grp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4FE8DE7-4AF9-2310-D4BF-945E0A1347AE}"/>
              </a:ext>
            </a:extLst>
          </p:cNvPr>
          <p:cNvSpPr/>
          <p:nvPr/>
        </p:nvSpPr>
        <p:spPr>
          <a:xfrm>
            <a:off x="10008283" y="247647"/>
            <a:ext cx="7822517" cy="857257"/>
          </a:xfrm>
          <a:prstGeom prst="roundRect">
            <a:avLst/>
          </a:prstGeom>
          <a:solidFill>
            <a:schemeClr val="accent6">
              <a:alpha val="88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22">
              <a:defRPr/>
            </a:pPr>
            <a:r>
              <a:rPr lang="en-MY" sz="2400" b="1" dirty="0">
                <a:solidFill>
                  <a:prstClr val="black"/>
                </a:solidFill>
                <a:latin typeface="Calibri"/>
                <a:hlinkClick r:id="rId4"/>
              </a:rPr>
              <a:t>https://opacfrancislightlibrary.peninsulacollege.edu.my</a:t>
            </a:r>
            <a:endParaRPr lang="en-MY" sz="2400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6DAD10D-3711-0F92-99C7-AD0913FBE0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702" b="91957" l="6512" r="94419">
                        <a14:foregroundMark x1="7907" y1="15282" x2="6860" y2="19169"/>
                        <a14:foregroundMark x1="91279" y1="63807" x2="88605" y2="71046"/>
                        <a14:foregroundMark x1="94419" y1="65684" x2="93256" y2="68767"/>
                        <a14:foregroundMark x1="78023" y1="92091" x2="78023" y2="89812"/>
                        <a14:foregroundMark x1="6512" y1="6702" x2="6512" y2="670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9024173" flipV="1">
            <a:off x="9261265" y="789353"/>
            <a:ext cx="833556" cy="77409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6673498" y="7419182"/>
            <a:ext cx="750917" cy="608244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6600444" y="6273067"/>
            <a:ext cx="811614" cy="708318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p:blipFill>
        <p:spPr>
          <a:xfrm>
            <a:off x="6689010" y="4389751"/>
            <a:ext cx="661269" cy="661269"/>
          </a:xfrm>
          <a:prstGeom prst="rect">
            <a:avLst/>
          </a:prstGeom>
        </p:spPr>
      </p:pic>
      <p:pic>
        <p:nvPicPr>
          <p:cNvPr id="21" name="Graphic 20" descr="Employee badge with solid fill">
            <a:extLst>
              <a:ext uri="{FF2B5EF4-FFF2-40B4-BE49-F238E27FC236}">
                <a16:creationId xmlns:a16="http://schemas.microsoft.com/office/drawing/2014/main" id="{8AFEC13D-BEAD-B00D-82D6-C063669109F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592484" y="5221113"/>
            <a:ext cx="819572" cy="819572"/>
          </a:xfrm>
          <a:prstGeom prst="rect">
            <a:avLst/>
          </a:prstGeom>
        </p:spPr>
      </p:pic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-639493" y="5184734"/>
            <a:ext cx="4919099" cy="5208183"/>
            <a:chOff x="4403" y="-574723"/>
            <a:chExt cx="5857854" cy="6202107"/>
          </a:xfrm>
        </p:grpSpPr>
        <p:sp>
          <p:nvSpPr>
            <p:cNvPr id="8" name="Freeform 8"/>
            <p:cNvSpPr/>
            <p:nvPr/>
          </p:nvSpPr>
          <p:spPr>
            <a:xfrm>
              <a:off x="4403" y="-574723"/>
              <a:ext cx="5857854" cy="6202107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15"/>
              <a:stretch>
                <a:fillRect t="-18668" b="-14664"/>
              </a:stretch>
            </a:blipFill>
            <a:effectLst>
              <a:softEdge rad="1270000"/>
            </a:effectLst>
          </p:spPr>
          <p:txBody>
            <a:bodyPr/>
            <a:lstStyle/>
            <a:p>
              <a:endParaRPr lang="en-MY" sz="1801"/>
            </a:p>
          </p:txBody>
        </p:sp>
      </p:grpSp>
    </p:spTree>
    <p:extLst>
      <p:ext uri="{BB962C8B-B14F-4D97-AF65-F5344CB8AC3E}">
        <p14:creationId xmlns:p14="http://schemas.microsoft.com/office/powerpoint/2010/main" val="332823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1753206">
            <a:off x="862845" y="4577840"/>
            <a:ext cx="21039216" cy="9019285"/>
          </a:xfrm>
          <a:custGeom>
            <a:avLst/>
            <a:gdLst>
              <a:gd name="connsiteX0" fmla="*/ 0 w 25783492"/>
              <a:gd name="connsiteY0" fmla="*/ 0 h 9586163"/>
              <a:gd name="connsiteX1" fmla="*/ 25783492 w 25783492"/>
              <a:gd name="connsiteY1" fmla="*/ 0 h 9586163"/>
              <a:gd name="connsiteX2" fmla="*/ 25783492 w 25783492"/>
              <a:gd name="connsiteY2" fmla="*/ 9586163 h 9586163"/>
              <a:gd name="connsiteX3" fmla="*/ 0 w 25783492"/>
              <a:gd name="connsiteY3" fmla="*/ 9586163 h 9586163"/>
              <a:gd name="connsiteX4" fmla="*/ 0 w 25783492"/>
              <a:gd name="connsiteY4" fmla="*/ 0 h 9586163"/>
              <a:gd name="connsiteX0" fmla="*/ 0 w 25783492"/>
              <a:gd name="connsiteY0" fmla="*/ 0 h 9586163"/>
              <a:gd name="connsiteX1" fmla="*/ 23049253 w 25783492"/>
              <a:gd name="connsiteY1" fmla="*/ 4791 h 9586163"/>
              <a:gd name="connsiteX2" fmla="*/ 25783492 w 25783492"/>
              <a:gd name="connsiteY2" fmla="*/ 9586163 h 9586163"/>
              <a:gd name="connsiteX3" fmla="*/ 0 w 25783492"/>
              <a:gd name="connsiteY3" fmla="*/ 9586163 h 9586163"/>
              <a:gd name="connsiteX4" fmla="*/ 0 w 25783492"/>
              <a:gd name="connsiteY4" fmla="*/ 0 h 9586163"/>
              <a:gd name="connsiteX0" fmla="*/ 0 w 25783492"/>
              <a:gd name="connsiteY0" fmla="*/ 0 h 9586163"/>
              <a:gd name="connsiteX1" fmla="*/ 23049253 w 25783492"/>
              <a:gd name="connsiteY1" fmla="*/ 4791 h 9586163"/>
              <a:gd name="connsiteX2" fmla="*/ 25783492 w 25783492"/>
              <a:gd name="connsiteY2" fmla="*/ 9586163 h 9586163"/>
              <a:gd name="connsiteX3" fmla="*/ 17539336 w 25783492"/>
              <a:gd name="connsiteY3" fmla="*/ 9250525 h 9586163"/>
              <a:gd name="connsiteX4" fmla="*/ 0 w 25783492"/>
              <a:gd name="connsiteY4" fmla="*/ 0 h 9586163"/>
              <a:gd name="connsiteX0" fmla="*/ 0 w 23049253"/>
              <a:gd name="connsiteY0" fmla="*/ 0 h 9318041"/>
              <a:gd name="connsiteX1" fmla="*/ 23049253 w 23049253"/>
              <a:gd name="connsiteY1" fmla="*/ 4791 h 9318041"/>
              <a:gd name="connsiteX2" fmla="*/ 17579847 w 23049253"/>
              <a:gd name="connsiteY2" fmla="*/ 9318041 h 9318041"/>
              <a:gd name="connsiteX3" fmla="*/ 17539336 w 23049253"/>
              <a:gd name="connsiteY3" fmla="*/ 9250525 h 9318041"/>
              <a:gd name="connsiteX4" fmla="*/ 0 w 23049253"/>
              <a:gd name="connsiteY4" fmla="*/ 0 h 9318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49253" h="9318041">
                <a:moveTo>
                  <a:pt x="0" y="0"/>
                </a:moveTo>
                <a:lnTo>
                  <a:pt x="23049253" y="4791"/>
                </a:lnTo>
                <a:lnTo>
                  <a:pt x="17579847" y="9318041"/>
                </a:lnTo>
                <a:lnTo>
                  <a:pt x="17539336" y="9250525"/>
                </a:lnTo>
                <a:lnTo>
                  <a:pt x="0" y="0"/>
                </a:lnTo>
                <a:close/>
              </a:path>
            </a:pathLst>
          </a:custGeom>
          <a:solidFill>
            <a:srgbClr val="545454">
              <a:alpha val="4706"/>
            </a:srgbClr>
          </a:solidFill>
        </p:spPr>
        <p:txBody>
          <a:bodyPr/>
          <a:lstStyle/>
          <a:p>
            <a:endParaRPr lang="en-MY" sz="1801"/>
          </a:p>
        </p:txBody>
      </p:sp>
      <p:sp>
        <p:nvSpPr>
          <p:cNvPr id="3" name="TextBox 3"/>
          <p:cNvSpPr txBox="1"/>
          <p:nvPr/>
        </p:nvSpPr>
        <p:spPr>
          <a:xfrm>
            <a:off x="6178682" y="7062048"/>
            <a:ext cx="11352169" cy="304807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35482" lvl="1" indent="-267740" defTabSz="914422">
              <a:lnSpc>
                <a:spcPct val="150000"/>
              </a:lnSpc>
              <a:buFont typeface="Arial"/>
              <a:buChar char="•"/>
              <a:defRPr/>
            </a:pPr>
            <a:r>
              <a:rPr lang="en-US" sz="2201" spc="50" dirty="0">
                <a:solidFill>
                  <a:srgbClr val="263F6B"/>
                </a:solidFill>
                <a:latin typeface="Montserrat"/>
              </a:rPr>
              <a:t>Library books are arranged using Dewey Decimal Classification System (DDC).The system allocates number ranging from 000-900 to specific subject areas.</a:t>
            </a:r>
          </a:p>
          <a:p>
            <a:pPr marL="535482" lvl="1" indent="-267740" defTabSz="914422">
              <a:lnSpc>
                <a:spcPct val="150000"/>
              </a:lnSpc>
              <a:buFont typeface="Arial"/>
              <a:buChar char="•"/>
              <a:defRPr/>
            </a:pPr>
            <a:r>
              <a:rPr lang="en-US" sz="2201" spc="50" dirty="0">
                <a:solidFill>
                  <a:srgbClr val="263F6B"/>
                </a:solidFill>
                <a:latin typeface="Montserrat"/>
              </a:rPr>
              <a:t>A </a:t>
            </a:r>
            <a:r>
              <a:rPr lang="en-US" sz="2201" b="1" spc="50" dirty="0">
                <a:solidFill>
                  <a:srgbClr val="263F6B"/>
                </a:solidFill>
                <a:latin typeface="Montserrat"/>
              </a:rPr>
              <a:t>call number </a:t>
            </a:r>
            <a:r>
              <a:rPr lang="en-US" sz="2201" spc="50" dirty="0">
                <a:solidFill>
                  <a:srgbClr val="263F6B"/>
                </a:solidFill>
                <a:latin typeface="Montserrat"/>
              </a:rPr>
              <a:t>is like an address: it tells us where the book is located at the library shelf.</a:t>
            </a:r>
            <a:endParaRPr lang="en-US" sz="2400" spc="50" dirty="0">
              <a:solidFill>
                <a:srgbClr val="263F6B"/>
              </a:solidFill>
              <a:latin typeface="Montserrat"/>
            </a:endParaRPr>
          </a:p>
          <a:p>
            <a:pPr marL="267740" lvl="1" defTabSz="914422">
              <a:lnSpc>
                <a:spcPct val="150000"/>
              </a:lnSpc>
              <a:defRPr/>
            </a:pPr>
            <a:r>
              <a:rPr lang="en-US" sz="2480" spc="50" dirty="0">
                <a:solidFill>
                  <a:srgbClr val="263F6B"/>
                </a:solidFill>
                <a:latin typeface="Montserrat"/>
              </a:rPr>
              <a:t> </a:t>
            </a:r>
          </a:p>
        </p:txBody>
      </p:sp>
      <p:sp>
        <p:nvSpPr>
          <p:cNvPr id="4" name="AutoShape 4"/>
          <p:cNvSpPr/>
          <p:nvPr/>
        </p:nvSpPr>
        <p:spPr>
          <a:xfrm rot="-8231889">
            <a:off x="-1324701" y="8456105"/>
            <a:ext cx="4426740" cy="2469658"/>
          </a:xfrm>
          <a:custGeom>
            <a:avLst/>
            <a:gdLst>
              <a:gd name="connsiteX0" fmla="*/ 0 w 4931170"/>
              <a:gd name="connsiteY0" fmla="*/ 0 h 2983749"/>
              <a:gd name="connsiteX1" fmla="*/ 4931170 w 4931170"/>
              <a:gd name="connsiteY1" fmla="*/ 0 h 2983749"/>
              <a:gd name="connsiteX2" fmla="*/ 4931170 w 4931170"/>
              <a:gd name="connsiteY2" fmla="*/ 2983749 h 2983749"/>
              <a:gd name="connsiteX3" fmla="*/ 0 w 4931170"/>
              <a:gd name="connsiteY3" fmla="*/ 2983749 h 2983749"/>
              <a:gd name="connsiteX4" fmla="*/ 0 w 4931170"/>
              <a:gd name="connsiteY4" fmla="*/ 0 h 2983749"/>
              <a:gd name="connsiteX0" fmla="*/ 0 w 4931170"/>
              <a:gd name="connsiteY0" fmla="*/ 0 h 2983749"/>
              <a:gd name="connsiteX1" fmla="*/ 2537606 w 4931170"/>
              <a:gd name="connsiteY1" fmla="*/ 347199 h 2983749"/>
              <a:gd name="connsiteX2" fmla="*/ 4931170 w 4931170"/>
              <a:gd name="connsiteY2" fmla="*/ 2983749 h 2983749"/>
              <a:gd name="connsiteX3" fmla="*/ 0 w 4931170"/>
              <a:gd name="connsiteY3" fmla="*/ 2983749 h 2983749"/>
              <a:gd name="connsiteX4" fmla="*/ 0 w 4931170"/>
              <a:gd name="connsiteY4" fmla="*/ 0 h 2983749"/>
              <a:gd name="connsiteX0" fmla="*/ 2643893 w 4931170"/>
              <a:gd name="connsiteY0" fmla="*/ 8483 h 2636550"/>
              <a:gd name="connsiteX1" fmla="*/ 2537606 w 4931170"/>
              <a:gd name="connsiteY1" fmla="*/ 0 h 2636550"/>
              <a:gd name="connsiteX2" fmla="*/ 4931170 w 4931170"/>
              <a:gd name="connsiteY2" fmla="*/ 2636550 h 2636550"/>
              <a:gd name="connsiteX3" fmla="*/ 0 w 4931170"/>
              <a:gd name="connsiteY3" fmla="*/ 2636550 h 2636550"/>
              <a:gd name="connsiteX4" fmla="*/ 2643893 w 4931170"/>
              <a:gd name="connsiteY4" fmla="*/ 8483 h 2636550"/>
              <a:gd name="connsiteX0" fmla="*/ 2643893 w 4566677"/>
              <a:gd name="connsiteY0" fmla="*/ 8483 h 2636550"/>
              <a:gd name="connsiteX1" fmla="*/ 2537606 w 4566677"/>
              <a:gd name="connsiteY1" fmla="*/ 0 h 2636550"/>
              <a:gd name="connsiteX2" fmla="*/ 4566677 w 4566677"/>
              <a:gd name="connsiteY2" fmla="*/ 2299032 h 2636550"/>
              <a:gd name="connsiteX3" fmla="*/ 0 w 4566677"/>
              <a:gd name="connsiteY3" fmla="*/ 2636550 h 2636550"/>
              <a:gd name="connsiteX4" fmla="*/ 2643893 w 4566677"/>
              <a:gd name="connsiteY4" fmla="*/ 8483 h 2636550"/>
              <a:gd name="connsiteX0" fmla="*/ 2666680 w 4566677"/>
              <a:gd name="connsiteY0" fmla="*/ 117200 h 2636550"/>
              <a:gd name="connsiteX1" fmla="*/ 2537606 w 4566677"/>
              <a:gd name="connsiteY1" fmla="*/ 0 h 2636550"/>
              <a:gd name="connsiteX2" fmla="*/ 4566677 w 4566677"/>
              <a:gd name="connsiteY2" fmla="*/ 2299032 h 2636550"/>
              <a:gd name="connsiteX3" fmla="*/ 0 w 4566677"/>
              <a:gd name="connsiteY3" fmla="*/ 2636550 h 2636550"/>
              <a:gd name="connsiteX4" fmla="*/ 2666680 w 4566677"/>
              <a:gd name="connsiteY4" fmla="*/ 117200 h 2636550"/>
              <a:gd name="connsiteX0" fmla="*/ 2437335 w 4337332"/>
              <a:gd name="connsiteY0" fmla="*/ 117200 h 2631874"/>
              <a:gd name="connsiteX1" fmla="*/ 2308261 w 4337332"/>
              <a:gd name="connsiteY1" fmla="*/ 0 h 2631874"/>
              <a:gd name="connsiteX2" fmla="*/ 4337332 w 4337332"/>
              <a:gd name="connsiteY2" fmla="*/ 2299032 h 2631874"/>
              <a:gd name="connsiteX3" fmla="*/ 0 w 4337332"/>
              <a:gd name="connsiteY3" fmla="*/ 2631874 h 2631874"/>
              <a:gd name="connsiteX4" fmla="*/ 2437335 w 4337332"/>
              <a:gd name="connsiteY4" fmla="*/ 117200 h 2631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7332" h="2631874">
                <a:moveTo>
                  <a:pt x="2437335" y="117200"/>
                </a:moveTo>
                <a:lnTo>
                  <a:pt x="2308261" y="0"/>
                </a:lnTo>
                <a:lnTo>
                  <a:pt x="4337332" y="2299032"/>
                </a:lnTo>
                <a:lnTo>
                  <a:pt x="0" y="2631874"/>
                </a:lnTo>
                <a:lnTo>
                  <a:pt x="2437335" y="117200"/>
                </a:lnTo>
                <a:close/>
              </a:path>
            </a:pathLst>
          </a:custGeom>
          <a:solidFill>
            <a:srgbClr val="213559"/>
          </a:solidFill>
        </p:spPr>
        <p:txBody>
          <a:bodyPr/>
          <a:lstStyle/>
          <a:p>
            <a:endParaRPr lang="en-MY" sz="1801"/>
          </a:p>
        </p:txBody>
      </p:sp>
      <p:sp>
        <p:nvSpPr>
          <p:cNvPr id="11" name="TextBox 11"/>
          <p:cNvSpPr txBox="1"/>
          <p:nvPr/>
        </p:nvSpPr>
        <p:spPr>
          <a:xfrm>
            <a:off x="1353279" y="325473"/>
            <a:ext cx="9715500" cy="14410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914422">
              <a:defRPr/>
            </a:pPr>
            <a:r>
              <a:rPr lang="en-US" sz="4964" spc="-292" dirty="0">
                <a:solidFill>
                  <a:srgbClr val="263F6B"/>
                </a:solidFill>
                <a:latin typeface="Montserrat Medium" panose="00000600000000000000" pitchFamily="2" charset="0"/>
              </a:rPr>
              <a:t>RETRIEVING PRINTED BOOKS </a:t>
            </a:r>
            <a:r>
              <a:rPr lang="en-US" sz="4400" spc="-292" dirty="0">
                <a:solidFill>
                  <a:srgbClr val="263F6B"/>
                </a:solidFill>
                <a:latin typeface="Montserrat" panose="00000500000000000000" pitchFamily="2" charset="0"/>
              </a:rPr>
              <a:t>What is Call Number?</a:t>
            </a:r>
            <a:endParaRPr lang="en-US" sz="4964" spc="-292" dirty="0">
              <a:solidFill>
                <a:srgbClr val="263F6B"/>
              </a:solidFill>
              <a:latin typeface="Montserrat" panose="00000500000000000000" pitchFamily="2" charset="0"/>
            </a:endParaRPr>
          </a:p>
        </p:txBody>
      </p:sp>
      <p:pic>
        <p:nvPicPr>
          <p:cNvPr id="13" name="Picture 12" descr="A row of books on a shelf&#10;&#10;Description automatically generated with medium confidence">
            <a:extLst>
              <a:ext uri="{FF2B5EF4-FFF2-40B4-BE49-F238E27FC236}">
                <a16:creationId xmlns:a16="http://schemas.microsoft.com/office/drawing/2014/main" id="{D7E8A406-431C-770C-102B-267C3B16AB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514" b="98785" l="43866" r="98264">
                        <a14:foregroundMark x1="67361" y1="14236" x2="67361" y2="14236"/>
                        <a14:foregroundMark x1="63889" y1="13281" x2="63889" y2="13281"/>
                        <a14:foregroundMark x1="65741" y1="61285" x2="65741" y2="61285"/>
                        <a14:foregroundMark x1="54861" y1="23264" x2="54861" y2="23264"/>
                        <a14:foregroundMark x1="50694" y1="30729" x2="50694" y2="30729"/>
                        <a14:foregroundMark x1="43866" y1="21962" x2="43866" y2="21962"/>
                        <a14:foregroundMark x1="46296" y1="21701" x2="46296" y2="21701"/>
                        <a14:foregroundMark x1="55093" y1="89583" x2="55093" y2="89583"/>
                        <a14:foregroundMark x1="65046" y1="87587" x2="65046" y2="87587"/>
                        <a14:foregroundMark x1="75463" y1="90538" x2="75463" y2="90538"/>
                        <a14:foregroundMark x1="82755" y1="89844" x2="82755" y2="89844"/>
                        <a14:foregroundMark x1="89468" y1="89063" x2="89468" y2="89063"/>
                        <a14:foregroundMark x1="96528" y1="57726" x2="96528" y2="57726"/>
                        <a14:foregroundMark x1="95486" y1="15191" x2="95486" y2="15191"/>
                        <a14:foregroundMark x1="95949" y1="14236" x2="95949" y2="14236"/>
                        <a14:foregroundMark x1="91088" y1="79340" x2="90509" y2="79340"/>
                        <a14:foregroundMark x1="98264" y1="57552" x2="98264" y2="57552"/>
                        <a14:foregroundMark x1="93866" y1="70660" x2="93866" y2="70660"/>
                        <a14:foregroundMark x1="96528" y1="64670" x2="96528" y2="64670"/>
                        <a14:foregroundMark x1="91782" y1="42188" x2="91782" y2="42188"/>
                        <a14:foregroundMark x1="91782" y1="42188" x2="91782" y2="42188"/>
                        <a14:foregroundMark x1="91782" y1="42188" x2="91782" y2="42188"/>
                        <a14:foregroundMark x1="92130" y1="90191" x2="92130" y2="90191"/>
                        <a14:foregroundMark x1="92130" y1="90191" x2="92130" y2="90191"/>
                        <a14:foregroundMark x1="93171" y1="92014" x2="93171" y2="92014"/>
                        <a14:foregroundMark x1="93171" y1="92014" x2="93171" y2="92014"/>
                        <a14:foregroundMark x1="45486" y1="88281" x2="45486" y2="88281"/>
                        <a14:foregroundMark x1="46296" y1="88281" x2="46296" y2="88281"/>
                        <a14:foregroundMark x1="48843" y1="80469" x2="48843" y2="80469"/>
                        <a14:foregroundMark x1="48843" y1="80469" x2="48843" y2="80469"/>
                        <a14:foregroundMark x1="54282" y1="76910" x2="92014" y2="79688"/>
                        <a14:foregroundMark x1="57407" y1="89844" x2="83218" y2="94878"/>
                        <a14:foregroundMark x1="66319" y1="15017" x2="57407" y2="53993"/>
                        <a14:foregroundMark x1="67593" y1="31337" x2="60301" y2="56597"/>
                        <a14:foregroundMark x1="84722" y1="12760" x2="82407" y2="28299"/>
                        <a14:foregroundMark x1="92130" y1="13281" x2="83218" y2="65972"/>
                        <a14:foregroundMark x1="97801" y1="14236" x2="97801" y2="53212"/>
                        <a14:foregroundMark x1="94444" y1="50781" x2="94213" y2="79340"/>
                        <a14:foregroundMark x1="88657" y1="83247" x2="88310" y2="90972"/>
                        <a14:foregroundMark x1="88310" y1="90972" x2="89236" y2="92448"/>
                        <a14:foregroundMark x1="93056" y1="89410" x2="93866" y2="98785"/>
                        <a14:foregroundMark x1="48032" y1="20226" x2="48148" y2="49306"/>
                        <a14:foregroundMark x1="48843" y1="53472" x2="48148" y2="75174"/>
                        <a14:foregroundMark x1="60648" y1="95052" x2="67824" y2="92969"/>
                        <a14:foregroundMark x1="46296" y1="17014" x2="47106" y2="16667"/>
                        <a14:foregroundMark x1="46759" y1="16319" x2="49421" y2="16493"/>
                        <a14:backgroundMark x1="41088" y1="90712" x2="41898" y2="96007"/>
                        <a14:backgroundMark x1="95949" y1="4340" x2="91088" y2="9201"/>
                        <a14:backgroundMark x1="91088" y1="9201" x2="93519" y2="102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241" t="3973" r="495" b="3580"/>
          <a:stretch/>
        </p:blipFill>
        <p:spPr>
          <a:xfrm>
            <a:off x="641711" y="2008824"/>
            <a:ext cx="4253790" cy="7909561"/>
          </a:xfrm>
          <a:prstGeom prst="rect">
            <a:avLst/>
          </a:prstGeom>
        </p:spPr>
      </p:pic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B6E4CD3F-721A-4534-2D91-0D95F97C20F5}"/>
              </a:ext>
            </a:extLst>
          </p:cNvPr>
          <p:cNvSpPr/>
          <p:nvPr/>
        </p:nvSpPr>
        <p:spPr>
          <a:xfrm>
            <a:off x="3792282" y="7675763"/>
            <a:ext cx="1340809" cy="1411719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1801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D436163-C382-0548-B1E6-2C0076762D13}"/>
              </a:ext>
            </a:extLst>
          </p:cNvPr>
          <p:cNvCxnSpPr>
            <a:cxnSpLocks/>
          </p:cNvCxnSpPr>
          <p:nvPr/>
        </p:nvCxnSpPr>
        <p:spPr>
          <a:xfrm flipV="1">
            <a:off x="3934389" y="4067925"/>
            <a:ext cx="2050679" cy="386302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A1BF725-5362-67F1-8D57-C2C1F93BED86}"/>
              </a:ext>
            </a:extLst>
          </p:cNvPr>
          <p:cNvCxnSpPr>
            <a:cxnSpLocks/>
          </p:cNvCxnSpPr>
          <p:nvPr/>
        </p:nvCxnSpPr>
        <p:spPr>
          <a:xfrm flipV="1">
            <a:off x="5045713" y="5143503"/>
            <a:ext cx="2615753" cy="360841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0A351454-E573-90C1-8F9C-E564BB70DD8A}"/>
              </a:ext>
            </a:extLst>
          </p:cNvPr>
          <p:cNvSpPr/>
          <p:nvPr/>
        </p:nvSpPr>
        <p:spPr>
          <a:xfrm>
            <a:off x="5897100" y="3480095"/>
            <a:ext cx="2050679" cy="1968208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sz="2400" b="1" dirty="0">
                <a:solidFill>
                  <a:schemeClr val="tx1"/>
                </a:solidFill>
              </a:rPr>
              <a:t>005.8</a:t>
            </a:r>
          </a:p>
          <a:p>
            <a:pPr algn="ctr"/>
            <a:r>
              <a:rPr lang="en-MY" sz="2400" b="1" dirty="0">
                <a:solidFill>
                  <a:schemeClr val="tx1"/>
                </a:solidFill>
              </a:rPr>
              <a:t>HOD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F09C5DA-1B3F-13ED-0A29-2755D21774A4}"/>
              </a:ext>
            </a:extLst>
          </p:cNvPr>
          <p:cNvCxnSpPr>
            <a:cxnSpLocks/>
          </p:cNvCxnSpPr>
          <p:nvPr/>
        </p:nvCxnSpPr>
        <p:spPr>
          <a:xfrm flipH="1" flipV="1">
            <a:off x="6564695" y="2928902"/>
            <a:ext cx="158148" cy="113902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733B37A-4A4F-8E3F-33BE-A43F5FF9E6EF}"/>
              </a:ext>
            </a:extLst>
          </p:cNvPr>
          <p:cNvCxnSpPr>
            <a:cxnSpLocks/>
          </p:cNvCxnSpPr>
          <p:nvPr/>
        </p:nvCxnSpPr>
        <p:spPr>
          <a:xfrm>
            <a:off x="7242978" y="4646595"/>
            <a:ext cx="945198" cy="189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C0209B3-C30C-50DD-7A5D-CA381A3096DE}"/>
              </a:ext>
            </a:extLst>
          </p:cNvPr>
          <p:cNvCxnSpPr>
            <a:cxnSpLocks/>
          </p:cNvCxnSpPr>
          <p:nvPr/>
        </p:nvCxnSpPr>
        <p:spPr>
          <a:xfrm flipV="1">
            <a:off x="7257088" y="3170743"/>
            <a:ext cx="706059" cy="95705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D3C94126-A886-79AB-6CAB-190B904F60DB}"/>
              </a:ext>
            </a:extLst>
          </p:cNvPr>
          <p:cNvSpPr txBox="1"/>
          <p:nvPr/>
        </p:nvSpPr>
        <p:spPr>
          <a:xfrm>
            <a:off x="5845421" y="2261850"/>
            <a:ext cx="17236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000" b="1" dirty="0"/>
              <a:t>Broader Subject Area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8E385BA-F4EB-7737-4AD3-6E2D64652987}"/>
              </a:ext>
            </a:extLst>
          </p:cNvPr>
          <p:cNvSpPr txBox="1"/>
          <p:nvPr/>
        </p:nvSpPr>
        <p:spPr>
          <a:xfrm>
            <a:off x="7813853" y="2467442"/>
            <a:ext cx="17236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000" b="1" dirty="0"/>
              <a:t>Narrower Subject Area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CA4339A-E8DD-6EC7-762B-94F30D073D85}"/>
              </a:ext>
            </a:extLst>
          </p:cNvPr>
          <p:cNvSpPr txBox="1"/>
          <p:nvPr/>
        </p:nvSpPr>
        <p:spPr>
          <a:xfrm>
            <a:off x="8166137" y="4292655"/>
            <a:ext cx="18922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000" b="1" dirty="0"/>
              <a:t>Cutter Number: First 3 letters of author’s last name</a:t>
            </a:r>
          </a:p>
        </p:txBody>
      </p:sp>
      <p:graphicFrame>
        <p:nvGraphicFramePr>
          <p:cNvPr id="42" name="Table 41">
            <a:extLst>
              <a:ext uri="{FF2B5EF4-FFF2-40B4-BE49-F238E27FC236}">
                <a16:creationId xmlns:a16="http://schemas.microsoft.com/office/drawing/2014/main" id="{4C655FB0-F892-86BE-A20F-F8CA04D200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660385"/>
              </p:ext>
            </p:extLst>
          </p:nvPr>
        </p:nvGraphicFramePr>
        <p:xfrm>
          <a:off x="10718971" y="319852"/>
          <a:ext cx="7035630" cy="6507032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326165">
                  <a:extLst>
                    <a:ext uri="{9D8B030D-6E8A-4147-A177-3AD203B41FA5}">
                      <a16:colId xmlns:a16="http://schemas.microsoft.com/office/drawing/2014/main" val="1706216806"/>
                    </a:ext>
                  </a:extLst>
                </a:gridCol>
                <a:gridCol w="5709465">
                  <a:extLst>
                    <a:ext uri="{9D8B030D-6E8A-4147-A177-3AD203B41FA5}">
                      <a16:colId xmlns:a16="http://schemas.microsoft.com/office/drawing/2014/main" val="3146261452"/>
                    </a:ext>
                  </a:extLst>
                </a:gridCol>
              </a:tblGrid>
              <a:tr h="9105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MY" sz="1800" dirty="0">
                          <a:effectLst/>
                          <a:latin typeface="Montserrat Medium" panose="00000600000000000000" pitchFamily="2" charset="0"/>
                        </a:rPr>
                        <a:t>000</a:t>
                      </a:r>
                    </a:p>
                  </a:txBody>
                  <a:tcPr marL="63500" marR="63500" marT="31749" marB="3174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Montserrat Medium" panose="00000600000000000000" pitchFamily="2" charset="0"/>
                        </a:rPr>
                        <a:t>Computer science, information and general work</a:t>
                      </a:r>
                    </a:p>
                  </a:txBody>
                  <a:tcPr marL="63500" marR="63500" marT="31749" marB="31749" anchor="ctr"/>
                </a:tc>
                <a:extLst>
                  <a:ext uri="{0D108BD9-81ED-4DB2-BD59-A6C34878D82A}">
                    <a16:rowId xmlns:a16="http://schemas.microsoft.com/office/drawing/2014/main" val="4143859417"/>
                  </a:ext>
                </a:extLst>
              </a:tr>
              <a:tr h="6218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MY" sz="1800">
                          <a:effectLst/>
                          <a:latin typeface="Montserrat Medium" panose="00000600000000000000" pitchFamily="2" charset="0"/>
                        </a:rPr>
                        <a:t>100</a:t>
                      </a:r>
                    </a:p>
                  </a:txBody>
                  <a:tcPr marL="63500" marR="63500" marT="31749" marB="3174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MY" sz="1800" dirty="0">
                          <a:effectLst/>
                          <a:latin typeface="Montserrat Medium" panose="00000600000000000000" pitchFamily="2" charset="0"/>
                        </a:rPr>
                        <a:t>Philosophy and psychology</a:t>
                      </a:r>
                    </a:p>
                  </a:txBody>
                  <a:tcPr marL="63500" marR="63500" marT="31749" marB="31749" anchor="ctr"/>
                </a:tc>
                <a:extLst>
                  <a:ext uri="{0D108BD9-81ED-4DB2-BD59-A6C34878D82A}">
                    <a16:rowId xmlns:a16="http://schemas.microsoft.com/office/drawing/2014/main" val="3745497728"/>
                  </a:ext>
                </a:extLst>
              </a:tr>
              <a:tr h="6218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MY" sz="1800" dirty="0">
                          <a:effectLst/>
                          <a:latin typeface="Montserrat Medium" panose="00000600000000000000" pitchFamily="2" charset="0"/>
                        </a:rPr>
                        <a:t>200</a:t>
                      </a:r>
                    </a:p>
                  </a:txBody>
                  <a:tcPr marL="63500" marR="63500" marT="31749" marB="3174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MY" sz="1800" dirty="0">
                          <a:effectLst/>
                          <a:latin typeface="Montserrat Medium" panose="00000600000000000000" pitchFamily="2" charset="0"/>
                        </a:rPr>
                        <a:t>Religion</a:t>
                      </a:r>
                    </a:p>
                  </a:txBody>
                  <a:tcPr marL="63500" marR="63500" marT="31749" marB="31749" anchor="ctr"/>
                </a:tc>
                <a:extLst>
                  <a:ext uri="{0D108BD9-81ED-4DB2-BD59-A6C34878D82A}">
                    <a16:rowId xmlns:a16="http://schemas.microsoft.com/office/drawing/2014/main" val="2533834240"/>
                  </a:ext>
                </a:extLst>
              </a:tr>
              <a:tr h="6218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MY" sz="1800">
                          <a:effectLst/>
                          <a:latin typeface="Montserrat Medium" panose="00000600000000000000" pitchFamily="2" charset="0"/>
                        </a:rPr>
                        <a:t>300</a:t>
                      </a:r>
                    </a:p>
                  </a:txBody>
                  <a:tcPr marL="63500" marR="63500" marT="31749" marB="3174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MY" sz="1800" dirty="0">
                          <a:effectLst/>
                          <a:latin typeface="Montserrat Medium" panose="00000600000000000000" pitchFamily="2" charset="0"/>
                        </a:rPr>
                        <a:t>Social sciences</a:t>
                      </a:r>
                    </a:p>
                  </a:txBody>
                  <a:tcPr marL="63500" marR="63500" marT="31749" marB="31749" anchor="ctr"/>
                </a:tc>
                <a:extLst>
                  <a:ext uri="{0D108BD9-81ED-4DB2-BD59-A6C34878D82A}">
                    <a16:rowId xmlns:a16="http://schemas.microsoft.com/office/drawing/2014/main" val="1185715498"/>
                  </a:ext>
                </a:extLst>
              </a:tr>
              <a:tr h="6218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MY" sz="1800">
                          <a:effectLst/>
                          <a:latin typeface="Montserrat Medium" panose="00000600000000000000" pitchFamily="2" charset="0"/>
                        </a:rPr>
                        <a:t>400</a:t>
                      </a:r>
                    </a:p>
                  </a:txBody>
                  <a:tcPr marL="63500" marR="63500" marT="31749" marB="3174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MY" sz="1800" dirty="0">
                          <a:effectLst/>
                          <a:latin typeface="Montserrat Medium" panose="00000600000000000000" pitchFamily="2" charset="0"/>
                        </a:rPr>
                        <a:t>Language</a:t>
                      </a:r>
                    </a:p>
                  </a:txBody>
                  <a:tcPr marL="63500" marR="63500" marT="31749" marB="31749" anchor="ctr"/>
                </a:tc>
                <a:extLst>
                  <a:ext uri="{0D108BD9-81ED-4DB2-BD59-A6C34878D82A}">
                    <a16:rowId xmlns:a16="http://schemas.microsoft.com/office/drawing/2014/main" val="1582427390"/>
                  </a:ext>
                </a:extLst>
              </a:tr>
              <a:tr h="6218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MY" sz="1800">
                          <a:effectLst/>
                          <a:latin typeface="Montserrat Medium" panose="00000600000000000000" pitchFamily="2" charset="0"/>
                        </a:rPr>
                        <a:t>500</a:t>
                      </a:r>
                    </a:p>
                  </a:txBody>
                  <a:tcPr marL="63500" marR="63500" marT="31749" marB="3174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MY" sz="1800" dirty="0">
                          <a:effectLst/>
                          <a:latin typeface="Montserrat Medium" panose="00000600000000000000" pitchFamily="2" charset="0"/>
                        </a:rPr>
                        <a:t>Science</a:t>
                      </a:r>
                    </a:p>
                  </a:txBody>
                  <a:tcPr marL="63500" marR="63500" marT="31749" marB="31749" anchor="ctr"/>
                </a:tc>
                <a:extLst>
                  <a:ext uri="{0D108BD9-81ED-4DB2-BD59-A6C34878D82A}">
                    <a16:rowId xmlns:a16="http://schemas.microsoft.com/office/drawing/2014/main" val="832525586"/>
                  </a:ext>
                </a:extLst>
              </a:tr>
              <a:tr h="6218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MY" sz="1800">
                          <a:effectLst/>
                          <a:latin typeface="Montserrat Medium" panose="00000600000000000000" pitchFamily="2" charset="0"/>
                        </a:rPr>
                        <a:t>600</a:t>
                      </a:r>
                    </a:p>
                  </a:txBody>
                  <a:tcPr marL="63500" marR="63500" marT="31749" marB="3174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MY" sz="1800" dirty="0">
                          <a:effectLst/>
                          <a:latin typeface="Montserrat Medium" panose="00000600000000000000" pitchFamily="2" charset="0"/>
                        </a:rPr>
                        <a:t>Technology</a:t>
                      </a:r>
                    </a:p>
                  </a:txBody>
                  <a:tcPr marL="63500" marR="63500" marT="31749" marB="31749" anchor="ctr"/>
                </a:tc>
                <a:extLst>
                  <a:ext uri="{0D108BD9-81ED-4DB2-BD59-A6C34878D82A}">
                    <a16:rowId xmlns:a16="http://schemas.microsoft.com/office/drawing/2014/main" val="1229088529"/>
                  </a:ext>
                </a:extLst>
              </a:tr>
              <a:tr h="6218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MY" sz="1800">
                          <a:effectLst/>
                          <a:latin typeface="Montserrat Medium" panose="00000600000000000000" pitchFamily="2" charset="0"/>
                        </a:rPr>
                        <a:t>700</a:t>
                      </a:r>
                    </a:p>
                  </a:txBody>
                  <a:tcPr marL="63500" marR="63500" marT="31749" marB="3174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MY" sz="1800" dirty="0">
                          <a:effectLst/>
                          <a:latin typeface="Montserrat Medium" panose="00000600000000000000" pitchFamily="2" charset="0"/>
                        </a:rPr>
                        <a:t>Art and recreation</a:t>
                      </a:r>
                    </a:p>
                  </a:txBody>
                  <a:tcPr marL="63500" marR="63500" marT="31749" marB="31749" anchor="ctr"/>
                </a:tc>
                <a:extLst>
                  <a:ext uri="{0D108BD9-81ED-4DB2-BD59-A6C34878D82A}">
                    <a16:rowId xmlns:a16="http://schemas.microsoft.com/office/drawing/2014/main" val="3371629205"/>
                  </a:ext>
                </a:extLst>
              </a:tr>
              <a:tr h="6218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MY" sz="1800">
                          <a:effectLst/>
                          <a:latin typeface="Montserrat Medium" panose="00000600000000000000" pitchFamily="2" charset="0"/>
                        </a:rPr>
                        <a:t>800</a:t>
                      </a:r>
                    </a:p>
                  </a:txBody>
                  <a:tcPr marL="63500" marR="63500" marT="31749" marB="3174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MY" sz="1800" dirty="0">
                          <a:effectLst/>
                          <a:latin typeface="Montserrat Medium" panose="00000600000000000000" pitchFamily="2" charset="0"/>
                        </a:rPr>
                        <a:t>Literature</a:t>
                      </a:r>
                    </a:p>
                  </a:txBody>
                  <a:tcPr marL="63500" marR="63500" marT="31749" marB="31749" anchor="ctr"/>
                </a:tc>
                <a:extLst>
                  <a:ext uri="{0D108BD9-81ED-4DB2-BD59-A6C34878D82A}">
                    <a16:rowId xmlns:a16="http://schemas.microsoft.com/office/drawing/2014/main" val="3459986104"/>
                  </a:ext>
                </a:extLst>
              </a:tr>
              <a:tr h="6218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MY" sz="1800">
                          <a:effectLst/>
                          <a:latin typeface="Montserrat Medium" panose="00000600000000000000" pitchFamily="2" charset="0"/>
                        </a:rPr>
                        <a:t>900</a:t>
                      </a:r>
                    </a:p>
                  </a:txBody>
                  <a:tcPr marL="63500" marR="63500" marT="31749" marB="3174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MY" sz="1800" dirty="0">
                          <a:effectLst/>
                          <a:latin typeface="Montserrat Medium" panose="00000600000000000000" pitchFamily="2" charset="0"/>
                        </a:rPr>
                        <a:t>History and geography</a:t>
                      </a:r>
                    </a:p>
                  </a:txBody>
                  <a:tcPr marL="63500" marR="63500" marT="31749" marB="31749" anchor="ctr"/>
                </a:tc>
                <a:extLst>
                  <a:ext uri="{0D108BD9-81ED-4DB2-BD59-A6C34878D82A}">
                    <a16:rowId xmlns:a16="http://schemas.microsoft.com/office/drawing/2014/main" val="1863403429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/>
          <p:nvPr/>
        </p:nvSpPr>
        <p:spPr>
          <a:xfrm>
            <a:off x="0" y="-129"/>
            <a:ext cx="18288000" cy="10287001"/>
          </a:xfrm>
          <a:prstGeom prst="rect">
            <a:avLst/>
          </a:prstGeom>
          <a:solidFill>
            <a:srgbClr val="213559"/>
          </a:solidFill>
        </p:spPr>
        <p:txBody>
          <a:bodyPr/>
          <a:lstStyle/>
          <a:p>
            <a:endParaRPr lang="en-MY" sz="1801" dirty="0"/>
          </a:p>
        </p:txBody>
      </p: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10105557" y="-257"/>
            <a:ext cx="8156050" cy="10287129"/>
            <a:chOff x="-1296431" y="-20378"/>
            <a:chExt cx="8606155" cy="10286874"/>
          </a:xfrm>
        </p:grpSpPr>
        <p:sp>
          <p:nvSpPr>
            <p:cNvPr id="6" name="Freeform 6"/>
            <p:cNvSpPr/>
            <p:nvPr/>
          </p:nvSpPr>
          <p:spPr>
            <a:xfrm>
              <a:off x="-1296431" y="-20378"/>
              <a:ext cx="8606155" cy="10286874"/>
            </a:xfrm>
            <a:custGeom>
              <a:avLst/>
              <a:gdLst/>
              <a:ahLst/>
              <a:cxnLst/>
              <a:rect l="l" t="t" r="r" b="b"/>
              <a:pathLst>
                <a:path w="8606155" h="10286874">
                  <a:moveTo>
                    <a:pt x="8606155" y="10251441"/>
                  </a:moveTo>
                  <a:cubicBezTo>
                    <a:pt x="8606155" y="10284588"/>
                    <a:pt x="8595487" y="10286874"/>
                    <a:pt x="8567674" y="10286874"/>
                  </a:cubicBezTo>
                  <a:cubicBezTo>
                    <a:pt x="5713094" y="10286239"/>
                    <a:pt x="2858643" y="10286239"/>
                    <a:pt x="4064" y="10286239"/>
                  </a:cubicBezTo>
                  <a:cubicBezTo>
                    <a:pt x="0" y="10272396"/>
                    <a:pt x="6350" y="10259823"/>
                    <a:pt x="9271" y="10246996"/>
                  </a:cubicBezTo>
                  <a:cubicBezTo>
                    <a:pt x="134747" y="9685402"/>
                    <a:pt x="260350" y="9123935"/>
                    <a:pt x="386207" y="8562467"/>
                  </a:cubicBezTo>
                  <a:cubicBezTo>
                    <a:pt x="565658" y="7761986"/>
                    <a:pt x="745490" y="6961633"/>
                    <a:pt x="924814" y="6161151"/>
                  </a:cubicBezTo>
                  <a:cubicBezTo>
                    <a:pt x="1146302" y="5172583"/>
                    <a:pt x="1367282" y="4184015"/>
                    <a:pt x="1588643" y="3195574"/>
                  </a:cubicBezTo>
                  <a:cubicBezTo>
                    <a:pt x="1813560" y="2191385"/>
                    <a:pt x="2038604" y="1187323"/>
                    <a:pt x="2264156" y="183261"/>
                  </a:cubicBezTo>
                  <a:cubicBezTo>
                    <a:pt x="2277872" y="122174"/>
                    <a:pt x="2286635" y="59690"/>
                    <a:pt x="2308860" y="635"/>
                  </a:cubicBezTo>
                  <a:cubicBezTo>
                    <a:pt x="4395216" y="635"/>
                    <a:pt x="6481572" y="635"/>
                    <a:pt x="8567928" y="0"/>
                  </a:cubicBezTo>
                  <a:cubicBezTo>
                    <a:pt x="8596249" y="0"/>
                    <a:pt x="8605901" y="3429"/>
                    <a:pt x="8605901" y="35814"/>
                  </a:cubicBezTo>
                  <a:cubicBezTo>
                    <a:pt x="8605139" y="3441066"/>
                    <a:pt x="8605139" y="6846317"/>
                    <a:pt x="8606155" y="10251441"/>
                  </a:cubicBezTo>
                  <a:close/>
                </a:path>
              </a:pathLst>
            </a:custGeom>
            <a:blipFill dpi="0" rotWithShape="1">
              <a:blip r:embed="rId2"/>
              <a:srcRect/>
              <a:stretch>
                <a:fillRect l="-29711" r="-29711"/>
              </a:stretch>
            </a:blipFill>
          </p:spPr>
          <p:txBody>
            <a:bodyPr/>
            <a:lstStyle/>
            <a:p>
              <a:endParaRPr lang="en-MY" sz="1801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3581404" y="268357"/>
            <a:ext cx="4271728" cy="93115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071"/>
              </a:lnSpc>
            </a:pPr>
            <a:r>
              <a:rPr lang="en-US" sz="4800" b="1" dirty="0">
                <a:solidFill>
                  <a:schemeClr val="bg1"/>
                </a:solidFill>
                <a:latin typeface="Montserrat" panose="00000500000000000000" pitchFamily="2" charset="0"/>
                <a:cs typeface="Aparajita" panose="02020603050405020304" pitchFamily="18" charset="0"/>
              </a:rPr>
              <a:t>CONTENTS</a:t>
            </a:r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5476242" y="8956803"/>
            <a:ext cx="1783058" cy="295015"/>
          </a:xfrm>
          <a:prstGeom prst="rect">
            <a:avLst/>
          </a:prstGeom>
        </p:spPr>
      </p:pic>
      <p:sp>
        <p:nvSpPr>
          <p:cNvPr id="3" name="TextBox 9">
            <a:extLst>
              <a:ext uri="{FF2B5EF4-FFF2-40B4-BE49-F238E27FC236}">
                <a16:creationId xmlns:a16="http://schemas.microsoft.com/office/drawing/2014/main" id="{5837F110-9CDA-1BCE-6A98-8A6A068418AB}"/>
              </a:ext>
            </a:extLst>
          </p:cNvPr>
          <p:cNvSpPr txBox="1"/>
          <p:nvPr/>
        </p:nvSpPr>
        <p:spPr>
          <a:xfrm>
            <a:off x="603748" y="7159523"/>
            <a:ext cx="11887200" cy="146559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15586" lvl="1" defTabSz="914422">
              <a:defRPr/>
            </a:pPr>
            <a:endParaRPr lang="en-US" sz="6601" spc="59" dirty="0">
              <a:solidFill>
                <a:prstClr val="white"/>
              </a:solidFill>
              <a:latin typeface="Calibri"/>
            </a:endParaRPr>
          </a:p>
          <a:p>
            <a:pPr defTabSz="914422">
              <a:defRPr/>
            </a:pPr>
            <a:endParaRPr lang="en-US" sz="2923" spc="59" dirty="0">
              <a:solidFill>
                <a:srgbClr val="FFFFFF"/>
              </a:solidFill>
              <a:latin typeface="Montserrat"/>
            </a:endParaRP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FD1259B1-25C9-D03F-36D0-4A8AE8A3A1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8129849"/>
              </p:ext>
            </p:extLst>
          </p:nvPr>
        </p:nvGraphicFramePr>
        <p:xfrm>
          <a:off x="660152" y="1489139"/>
          <a:ext cx="9810750" cy="8063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/>
          <p:nvPr/>
        </p:nvSpPr>
        <p:spPr>
          <a:xfrm>
            <a:off x="0" y="-129"/>
            <a:ext cx="18288000" cy="10287001"/>
          </a:xfrm>
          <a:prstGeom prst="rect">
            <a:avLst/>
          </a:prstGeom>
          <a:solidFill>
            <a:srgbClr val="213559"/>
          </a:solidFill>
        </p:spPr>
        <p:txBody>
          <a:bodyPr/>
          <a:lstStyle/>
          <a:p>
            <a:pPr defTabSz="914422">
              <a:defRPr/>
            </a:pPr>
            <a:endParaRPr lang="en-MY" sz="1801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10131952" y="-257"/>
            <a:ext cx="8156050" cy="10287129"/>
            <a:chOff x="-1268580" y="-20378"/>
            <a:chExt cx="8606155" cy="10286874"/>
          </a:xfrm>
        </p:grpSpPr>
        <p:sp>
          <p:nvSpPr>
            <p:cNvPr id="6" name="Freeform 6"/>
            <p:cNvSpPr/>
            <p:nvPr/>
          </p:nvSpPr>
          <p:spPr>
            <a:xfrm>
              <a:off x="-1268580" y="-20378"/>
              <a:ext cx="8606155" cy="10286874"/>
            </a:xfrm>
            <a:custGeom>
              <a:avLst/>
              <a:gdLst/>
              <a:ahLst/>
              <a:cxnLst/>
              <a:rect l="l" t="t" r="r" b="b"/>
              <a:pathLst>
                <a:path w="8606155" h="10286874">
                  <a:moveTo>
                    <a:pt x="8606155" y="10251441"/>
                  </a:moveTo>
                  <a:cubicBezTo>
                    <a:pt x="8606155" y="10284588"/>
                    <a:pt x="8595487" y="10286874"/>
                    <a:pt x="8567674" y="10286874"/>
                  </a:cubicBezTo>
                  <a:cubicBezTo>
                    <a:pt x="5713094" y="10286239"/>
                    <a:pt x="2858643" y="10286239"/>
                    <a:pt x="4064" y="10286239"/>
                  </a:cubicBezTo>
                  <a:cubicBezTo>
                    <a:pt x="0" y="10272396"/>
                    <a:pt x="6350" y="10259823"/>
                    <a:pt x="9271" y="10246996"/>
                  </a:cubicBezTo>
                  <a:cubicBezTo>
                    <a:pt x="134747" y="9685402"/>
                    <a:pt x="260350" y="9123935"/>
                    <a:pt x="386207" y="8562467"/>
                  </a:cubicBezTo>
                  <a:cubicBezTo>
                    <a:pt x="565658" y="7761986"/>
                    <a:pt x="745490" y="6961633"/>
                    <a:pt x="924814" y="6161151"/>
                  </a:cubicBezTo>
                  <a:cubicBezTo>
                    <a:pt x="1146302" y="5172583"/>
                    <a:pt x="1367282" y="4184015"/>
                    <a:pt x="1588643" y="3195574"/>
                  </a:cubicBezTo>
                  <a:cubicBezTo>
                    <a:pt x="1813560" y="2191385"/>
                    <a:pt x="2038604" y="1187323"/>
                    <a:pt x="2264156" y="183261"/>
                  </a:cubicBezTo>
                  <a:cubicBezTo>
                    <a:pt x="2277872" y="122174"/>
                    <a:pt x="2286635" y="59690"/>
                    <a:pt x="2308860" y="635"/>
                  </a:cubicBezTo>
                  <a:cubicBezTo>
                    <a:pt x="4395216" y="635"/>
                    <a:pt x="6481572" y="635"/>
                    <a:pt x="8567928" y="0"/>
                  </a:cubicBezTo>
                  <a:cubicBezTo>
                    <a:pt x="8596249" y="0"/>
                    <a:pt x="8605901" y="3429"/>
                    <a:pt x="8605901" y="35814"/>
                  </a:cubicBezTo>
                  <a:cubicBezTo>
                    <a:pt x="8605139" y="3441066"/>
                    <a:pt x="8605139" y="6846317"/>
                    <a:pt x="8606155" y="10251441"/>
                  </a:cubicBezTo>
                  <a:close/>
                </a:path>
              </a:pathLst>
            </a:custGeom>
            <a:blipFill dpi="0" rotWithShape="1">
              <a:blip r:embed="rId2"/>
              <a:srcRect/>
              <a:stretch>
                <a:fillRect l="-29711" r="-29711"/>
              </a:stretch>
            </a:blipFill>
          </p:spPr>
          <p:txBody>
            <a:bodyPr/>
            <a:lstStyle/>
            <a:p>
              <a:endParaRPr lang="en-MY" sz="1801" dirty="0"/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5476242" y="8956803"/>
            <a:ext cx="1783058" cy="295015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685801" y="1825256"/>
            <a:ext cx="11887200" cy="66364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15586" lvl="1" defTabSz="914422">
              <a:defRPr/>
            </a:pPr>
            <a:r>
              <a:rPr lang="en-US" sz="6000" spc="59" dirty="0">
                <a:solidFill>
                  <a:srgbClr val="4BACC6">
                    <a:lumMod val="40000"/>
                    <a:lumOff val="60000"/>
                  </a:srgbClr>
                </a:solidFill>
                <a:latin typeface="Calibri"/>
              </a:rPr>
              <a:t>PART 2 :</a:t>
            </a:r>
          </a:p>
          <a:p>
            <a:pPr marL="315586" lvl="1" defTabSz="914422">
              <a:defRPr/>
            </a:pPr>
            <a:r>
              <a:rPr lang="en-US" sz="6601" spc="59" dirty="0">
                <a:solidFill>
                  <a:prstClr val="white"/>
                </a:solidFill>
                <a:latin typeface="Calibri"/>
              </a:rPr>
              <a:t>ACCESS TO ONLINE LIBRARY RESOURCES</a:t>
            </a:r>
          </a:p>
          <a:p>
            <a:pPr marL="887101" lvl="1" indent="-571515" defTabSz="914422">
              <a:buFont typeface="Wingdings" panose="05000000000000000000" pitchFamily="2" charset="2"/>
              <a:buChar char="Ø"/>
              <a:defRPr/>
            </a:pPr>
            <a:r>
              <a:rPr lang="en-US" sz="3600" spc="59" dirty="0" err="1">
                <a:solidFill>
                  <a:prstClr val="white"/>
                </a:solidFill>
                <a:latin typeface="Calibri"/>
              </a:rPr>
              <a:t>Proquest</a:t>
            </a:r>
            <a:r>
              <a:rPr lang="en-US" sz="3600" spc="59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3600" spc="59" dirty="0" err="1">
                <a:solidFill>
                  <a:prstClr val="white"/>
                </a:solidFill>
                <a:latin typeface="Calibri"/>
              </a:rPr>
              <a:t>ebook</a:t>
            </a:r>
            <a:r>
              <a:rPr lang="en-US" sz="3600" spc="59" dirty="0">
                <a:solidFill>
                  <a:prstClr val="white"/>
                </a:solidFill>
                <a:latin typeface="Calibri"/>
              </a:rPr>
              <a:t> Central </a:t>
            </a:r>
          </a:p>
          <a:p>
            <a:pPr marL="887101" lvl="1" indent="-571515" defTabSz="914422">
              <a:buFont typeface="Wingdings" panose="05000000000000000000" pitchFamily="2" charset="2"/>
              <a:buChar char="Ø"/>
              <a:defRPr/>
            </a:pPr>
            <a:r>
              <a:rPr lang="en-US" sz="3600" spc="59" dirty="0">
                <a:solidFill>
                  <a:prstClr val="white"/>
                </a:solidFill>
                <a:latin typeface="Calibri"/>
              </a:rPr>
              <a:t>Francis Light Digital Library (</a:t>
            </a:r>
            <a:r>
              <a:rPr lang="en-US" sz="3600" spc="59" dirty="0" err="1">
                <a:solidFill>
                  <a:prstClr val="white"/>
                </a:solidFill>
                <a:latin typeface="Calibri"/>
              </a:rPr>
              <a:t>Dspace</a:t>
            </a:r>
            <a:r>
              <a:rPr lang="en-US" sz="3600" spc="59" dirty="0">
                <a:solidFill>
                  <a:prstClr val="white"/>
                </a:solidFill>
                <a:latin typeface="Calibri"/>
              </a:rPr>
              <a:t>)</a:t>
            </a:r>
          </a:p>
          <a:p>
            <a:pPr marL="887101" lvl="1" indent="-571515" defTabSz="914422">
              <a:buFont typeface="Wingdings" panose="05000000000000000000" pitchFamily="2" charset="2"/>
              <a:buChar char="Ø"/>
              <a:defRPr/>
            </a:pPr>
            <a:r>
              <a:rPr lang="en-US" sz="3600" spc="59" dirty="0">
                <a:solidFill>
                  <a:prstClr val="white"/>
                </a:solidFill>
                <a:latin typeface="Calibri"/>
              </a:rPr>
              <a:t>U-Pustaka</a:t>
            </a:r>
          </a:p>
          <a:p>
            <a:pPr marL="887101" lvl="1" indent="-571515" defTabSz="914422">
              <a:buFont typeface="Wingdings" panose="05000000000000000000" pitchFamily="2" charset="2"/>
              <a:buChar char="Ø"/>
              <a:defRPr/>
            </a:pPr>
            <a:r>
              <a:rPr lang="en-US" sz="3600" spc="59" dirty="0">
                <a:solidFill>
                  <a:prstClr val="white"/>
                </a:solidFill>
                <a:latin typeface="Calibri"/>
              </a:rPr>
              <a:t>UOP Electronic Library</a:t>
            </a:r>
          </a:p>
          <a:p>
            <a:pPr marL="315586" lvl="1" defTabSz="914422">
              <a:defRPr/>
            </a:pPr>
            <a:endParaRPr lang="en-US" sz="6601" spc="59" dirty="0">
              <a:solidFill>
                <a:prstClr val="white"/>
              </a:solidFill>
              <a:latin typeface="Calibri"/>
            </a:endParaRPr>
          </a:p>
          <a:p>
            <a:pPr defTabSz="914422">
              <a:defRPr/>
            </a:pPr>
            <a:endParaRPr lang="en-US" sz="2923" spc="59" dirty="0">
              <a:solidFill>
                <a:srgbClr val="FFFFFF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84535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2">
            <a:extLst>
              <a:ext uri="{FF2B5EF4-FFF2-40B4-BE49-F238E27FC236}">
                <a16:creationId xmlns:a16="http://schemas.microsoft.com/office/drawing/2014/main" id="{23341B78-94A0-FF10-7F19-F60D4D302D13}"/>
              </a:ext>
            </a:extLst>
          </p:cNvPr>
          <p:cNvSpPr/>
          <p:nvPr/>
        </p:nvSpPr>
        <p:spPr>
          <a:xfrm rot="16200000">
            <a:off x="3993424" y="-4007577"/>
            <a:ext cx="10301156" cy="18288000"/>
          </a:xfrm>
          <a:prstGeom prst="rtTriangle">
            <a:avLst/>
          </a:prstGeom>
          <a:solidFill>
            <a:srgbClr val="0070C0">
              <a:alpha val="4706"/>
            </a:srgbClr>
          </a:solidFill>
        </p:spPr>
        <p:txBody>
          <a:bodyPr/>
          <a:lstStyle/>
          <a:p>
            <a:pPr defTabSz="914422">
              <a:defRPr/>
            </a:pPr>
            <a:endParaRPr lang="en-MY" sz="180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6221521" y="3934517"/>
            <a:ext cx="3442028" cy="3965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50"/>
              </a:lnSpc>
            </a:pPr>
            <a:r>
              <a:rPr lang="en-US" sz="2500" spc="50">
                <a:solidFill>
                  <a:srgbClr val="FFFFFF"/>
                </a:solidFill>
                <a:latin typeface="Montserrat Extra-Bold"/>
              </a:rPr>
              <a:t>Noor Shahidah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A67CE4B-9BC5-F49C-2B0E-17EDE129B4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73" t="7281"/>
          <a:stretch/>
        </p:blipFill>
        <p:spPr>
          <a:xfrm>
            <a:off x="28075" y="1777905"/>
            <a:ext cx="9905979" cy="8316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FFFC0BC-93A7-5CA2-B905-29DB95DD62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38" t="9232" r="1673" b="3846"/>
          <a:stretch/>
        </p:blipFill>
        <p:spPr>
          <a:xfrm>
            <a:off x="6622068" y="170556"/>
            <a:ext cx="11501481" cy="792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311A497-4F94-070F-721D-D44673A202A8}"/>
              </a:ext>
            </a:extLst>
          </p:cNvPr>
          <p:cNvSpPr/>
          <p:nvPr/>
        </p:nvSpPr>
        <p:spPr>
          <a:xfrm>
            <a:off x="3048003" y="5676902"/>
            <a:ext cx="2895600" cy="220980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 sz="180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093DB22-5DFA-B9C5-A726-83B8BCF8CB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08951">
            <a:off x="5391866" y="707498"/>
            <a:ext cx="1103472" cy="107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646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B10827A-BE27-EFE1-8C29-4C75BDD10D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620"/>
            <a:ext cx="18288000" cy="10294620"/>
          </a:xfrm>
          <a:prstGeom prst="rect">
            <a:avLst/>
          </a:prstGeom>
        </p:spPr>
      </p:pic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5719240" y="527389"/>
            <a:ext cx="6849527" cy="3928805"/>
            <a:chOff x="0" y="0"/>
            <a:chExt cx="7981950" cy="4578350"/>
          </a:xfrm>
        </p:grpSpPr>
        <p:sp>
          <p:nvSpPr>
            <p:cNvPr id="3" name="Freeform 3"/>
            <p:cNvSpPr/>
            <p:nvPr/>
          </p:nvSpPr>
          <p:spPr>
            <a:xfrm>
              <a:off x="765810" y="21590"/>
              <a:ext cx="6451600" cy="4326890"/>
            </a:xfrm>
            <a:custGeom>
              <a:avLst/>
              <a:gdLst/>
              <a:ahLst/>
              <a:cxnLst/>
              <a:rect l="l" t="t" r="r" b="b"/>
              <a:pathLst>
                <a:path w="6451600" h="432689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29242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en-MY" sz="1801"/>
            </a:p>
          </p:txBody>
        </p:sp>
        <p:sp>
          <p:nvSpPr>
            <p:cNvPr id="4" name="Freeform 4"/>
            <p:cNvSpPr/>
            <p:nvPr/>
          </p:nvSpPr>
          <p:spPr>
            <a:xfrm>
              <a:off x="0" y="0"/>
              <a:ext cx="7981950" cy="4542790"/>
            </a:xfrm>
            <a:custGeom>
              <a:avLst/>
              <a:gdLst/>
              <a:ahLst/>
              <a:cxnLst/>
              <a:rect l="l" t="t" r="r" b="b"/>
              <a:pathLst>
                <a:path w="7981950" h="454279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en-MY" sz="1801" dirty="0"/>
            </a:p>
          </p:txBody>
        </p:sp>
        <p:sp>
          <p:nvSpPr>
            <p:cNvPr id="5" name="Freeform 5"/>
            <p:cNvSpPr/>
            <p:nvPr/>
          </p:nvSpPr>
          <p:spPr>
            <a:xfrm>
              <a:off x="3460750" y="4349750"/>
              <a:ext cx="1059180" cy="96520"/>
            </a:xfrm>
            <a:custGeom>
              <a:avLst/>
              <a:gdLst/>
              <a:ahLst/>
              <a:cxnLst/>
              <a:rect l="l" t="t" r="r" b="b"/>
              <a:pathLst>
                <a:path w="1059180" h="9652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en-MY" sz="1801"/>
            </a:p>
          </p:txBody>
        </p:sp>
        <p:sp>
          <p:nvSpPr>
            <p:cNvPr id="6" name="Freeform 6"/>
            <p:cNvSpPr/>
            <p:nvPr/>
          </p:nvSpPr>
          <p:spPr>
            <a:xfrm>
              <a:off x="163830" y="4542790"/>
              <a:ext cx="7654290" cy="35560"/>
            </a:xfrm>
            <a:custGeom>
              <a:avLst/>
              <a:gdLst/>
              <a:ahLst/>
              <a:cxnLst/>
              <a:rect l="l" t="t" r="r" b="b"/>
              <a:pathLst>
                <a:path w="7654290" h="3556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914D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en-MY" sz="1801"/>
            </a:p>
          </p:txBody>
        </p:sp>
        <p:sp>
          <p:nvSpPr>
            <p:cNvPr id="7" name="Freeform 7"/>
            <p:cNvSpPr/>
            <p:nvPr/>
          </p:nvSpPr>
          <p:spPr>
            <a:xfrm>
              <a:off x="962660" y="276860"/>
              <a:ext cx="6055360" cy="3789680"/>
            </a:xfrm>
            <a:custGeom>
              <a:avLst/>
              <a:gdLst/>
              <a:ahLst/>
              <a:cxnLst/>
              <a:rect l="l" t="t" r="r" b="b"/>
              <a:pathLst>
                <a:path w="6055360" h="378968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-6977" r="-18190"/>
              </a:stretch>
            </a:blip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en-MY" sz="1801"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5894872" y="4681758"/>
            <a:ext cx="6497172" cy="8887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914422">
              <a:lnSpc>
                <a:spcPts val="7278"/>
              </a:lnSpc>
              <a:defRPr/>
            </a:pPr>
            <a:r>
              <a:rPr lang="en-US" sz="5198" dirty="0">
                <a:solidFill>
                  <a:srgbClr val="FFFFFF"/>
                </a:solidFill>
                <a:latin typeface="Poppins Medium"/>
              </a:rPr>
              <a:t>What is ProQuest?</a:t>
            </a:r>
          </a:p>
        </p:txBody>
      </p:sp>
      <p:graphicFrame>
        <p:nvGraphicFramePr>
          <p:cNvPr id="12" name="TextBox 9">
            <a:extLst>
              <a:ext uri="{FF2B5EF4-FFF2-40B4-BE49-F238E27FC236}">
                <a16:creationId xmlns:a16="http://schemas.microsoft.com/office/drawing/2014/main" id="{11C5AB06-9258-0EA0-4BB9-1E20051804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7290437"/>
              </p:ext>
            </p:extLst>
          </p:nvPr>
        </p:nvGraphicFramePr>
        <p:xfrm>
          <a:off x="1028703" y="5668391"/>
          <a:ext cx="16230601" cy="3693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>
            <a:extLst>
              <a:ext uri="{FF2B5EF4-FFF2-40B4-BE49-F238E27FC236}">
                <a16:creationId xmlns:a16="http://schemas.microsoft.com/office/drawing/2014/main" id="{2D863D93-8E04-4BC5-8DCB-670E9A194133}"/>
              </a:ext>
            </a:extLst>
          </p:cNvPr>
          <p:cNvSpPr/>
          <p:nvPr/>
        </p:nvSpPr>
        <p:spPr>
          <a:xfrm rot="16200000">
            <a:off x="3993424" y="-4007577"/>
            <a:ext cx="10301156" cy="18288000"/>
          </a:xfrm>
          <a:prstGeom prst="rtTriangle">
            <a:avLst/>
          </a:prstGeom>
          <a:solidFill>
            <a:srgbClr val="0070C0">
              <a:alpha val="4706"/>
            </a:srgbClr>
          </a:solidFill>
        </p:spPr>
        <p:txBody>
          <a:bodyPr/>
          <a:lstStyle/>
          <a:p>
            <a:pPr defTabSz="914422">
              <a:defRPr/>
            </a:pPr>
            <a:endParaRPr lang="en-MY" sz="180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925801" y="9363941"/>
            <a:ext cx="1783058" cy="295015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>
            <a:off x="969676" y="356968"/>
            <a:ext cx="9357740" cy="9233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6000" spc="-444" dirty="0">
                <a:solidFill>
                  <a:srgbClr val="263F6B"/>
                </a:solidFill>
                <a:latin typeface="Montserrat Extra-Bold Italics"/>
              </a:rPr>
              <a:t>ProQuest eBook Central</a:t>
            </a:r>
            <a:endParaRPr lang="en-US" sz="7543" spc="-444" dirty="0">
              <a:solidFill>
                <a:srgbClr val="263F6B"/>
              </a:solidFill>
              <a:latin typeface="Montserrat Extra-Bold Italics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397455" y="1980771"/>
            <a:ext cx="8074014" cy="4735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24"/>
              </a:lnSpc>
            </a:pPr>
            <a:endParaRPr lang="en-US" sz="2500" spc="50" dirty="0">
              <a:solidFill>
                <a:srgbClr val="212423"/>
              </a:solidFill>
              <a:latin typeface="Montserrat Semi-Bold"/>
            </a:endParaRPr>
          </a:p>
        </p:txBody>
      </p:sp>
      <p:sp>
        <p:nvSpPr>
          <p:cNvPr id="4" name="Rectangle: Single Corner Rounded 3">
            <a:extLst>
              <a:ext uri="{FF2B5EF4-FFF2-40B4-BE49-F238E27FC236}">
                <a16:creationId xmlns:a16="http://schemas.microsoft.com/office/drawing/2014/main" id="{B1D3A865-CBB4-0A82-089F-949722BA0A80}"/>
              </a:ext>
            </a:extLst>
          </p:cNvPr>
          <p:cNvSpPr/>
          <p:nvPr/>
        </p:nvSpPr>
        <p:spPr>
          <a:xfrm>
            <a:off x="459012" y="1528374"/>
            <a:ext cx="12926588" cy="8499045"/>
          </a:xfrm>
          <a:prstGeom prst="round1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1801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5703FA0-3C66-A755-3789-377914633A1A}"/>
              </a:ext>
            </a:extLst>
          </p:cNvPr>
          <p:cNvSpPr/>
          <p:nvPr/>
        </p:nvSpPr>
        <p:spPr>
          <a:xfrm>
            <a:off x="6818990" y="1185089"/>
            <a:ext cx="10085381" cy="686567"/>
          </a:xfrm>
          <a:prstGeom prst="roundRect">
            <a:avLst/>
          </a:prstGeom>
          <a:solidFill>
            <a:schemeClr val="accent6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300000"/>
              </a:lnSpc>
            </a:pPr>
            <a:r>
              <a:rPr lang="en-US" sz="2400" dirty="0">
                <a:solidFill>
                  <a:schemeClr val="tx1"/>
                </a:solidFill>
                <a:latin typeface="Montserrat Bold" panose="00000800000000000000" charset="0"/>
              </a:rPr>
              <a:t>    Go to </a:t>
            </a:r>
            <a:r>
              <a:rPr lang="en-US" sz="2400" dirty="0">
                <a:solidFill>
                  <a:schemeClr val="tx1"/>
                </a:solidFill>
                <a:latin typeface="Montserrat Bold" panose="00000800000000000000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https://ebookcentral.proquest.com/auth/lib/alcm/</a:t>
            </a:r>
            <a:endParaRPr lang="en-US" sz="2400" dirty="0">
              <a:solidFill>
                <a:schemeClr val="tx1"/>
              </a:solidFill>
              <a:latin typeface="Montserrat Bold" panose="00000800000000000000" charset="0"/>
            </a:endParaRPr>
          </a:p>
          <a:p>
            <a:pPr algn="ctr"/>
            <a:endParaRPr lang="en-MY" sz="2000" dirty="0">
              <a:solidFill>
                <a:schemeClr val="tx1"/>
              </a:solidFill>
              <a:latin typeface="Montserrat Bold" panose="00000800000000000000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FC5A5A9-E584-CAC2-0693-3A5E1434AF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702" b="91957" l="6512" r="94419">
                        <a14:foregroundMark x1="7907" y1="15282" x2="6860" y2="19169"/>
                        <a14:foregroundMark x1="91279" y1="63807" x2="88605" y2="71046"/>
                        <a14:foregroundMark x1="94419" y1="65684" x2="93256" y2="68767"/>
                        <a14:foregroundMark x1="78023" y1="92091" x2="78023" y2="89812"/>
                        <a14:foregroundMark x1="6512" y1="6702" x2="6512" y2="670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439348" flipV="1">
            <a:off x="5663320" y="1142430"/>
            <a:ext cx="878444" cy="976206"/>
          </a:xfrm>
          <a:prstGeom prst="rect">
            <a:avLst/>
          </a:prstGeo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87FBA11-BDD0-885D-27A1-B82B4D829B73}"/>
              </a:ext>
            </a:extLst>
          </p:cNvPr>
          <p:cNvSpPr/>
          <p:nvPr/>
        </p:nvSpPr>
        <p:spPr>
          <a:xfrm>
            <a:off x="9995069" y="8288832"/>
            <a:ext cx="5334000" cy="1600201"/>
          </a:xfrm>
          <a:prstGeom prst="roundRect">
            <a:avLst/>
          </a:prstGeom>
          <a:solidFill>
            <a:schemeClr val="accent6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Montserrat Bold" panose="00000800000000000000" charset="0"/>
              </a:rPr>
              <a:t>First time user please ‘request account’ and fill up details</a:t>
            </a:r>
            <a:endParaRPr lang="en-MY" sz="2000" dirty="0">
              <a:solidFill>
                <a:schemeClr val="tx1"/>
              </a:solidFill>
              <a:latin typeface="Montserrat Bold" panose="00000800000000000000" charset="0"/>
            </a:endParaRPr>
          </a:p>
        </p:txBody>
      </p:sp>
      <p:pic>
        <p:nvPicPr>
          <p:cNvPr id="24" name="Graphic 23" descr="Badge with solid fill">
            <a:extLst>
              <a:ext uri="{FF2B5EF4-FFF2-40B4-BE49-F238E27FC236}">
                <a16:creationId xmlns:a16="http://schemas.microsoft.com/office/drawing/2014/main" id="{A4E9743B-020C-1FB4-CB95-516F285ABA2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634428" y="8631729"/>
            <a:ext cx="914400" cy="914400"/>
          </a:xfrm>
          <a:prstGeom prst="rect">
            <a:avLst/>
          </a:prstGeom>
        </p:spPr>
      </p:pic>
      <p:pic>
        <p:nvPicPr>
          <p:cNvPr id="32" name="Graphic 31" descr="Badge 1 with solid fill">
            <a:extLst>
              <a:ext uri="{FF2B5EF4-FFF2-40B4-BE49-F238E27FC236}">
                <a16:creationId xmlns:a16="http://schemas.microsoft.com/office/drawing/2014/main" id="{6C9C8ACC-3A60-4132-6460-5F26300550E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589115" y="1071169"/>
            <a:ext cx="914400" cy="914400"/>
          </a:xfrm>
          <a:prstGeom prst="rect">
            <a:avLst/>
          </a:prstGeom>
        </p:spPr>
      </p:pic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FA4E2FD8-DEE8-E559-2E66-9ABE0F41FF4F}"/>
              </a:ext>
            </a:extLst>
          </p:cNvPr>
          <p:cNvSpPr/>
          <p:nvPr/>
        </p:nvSpPr>
        <p:spPr>
          <a:xfrm>
            <a:off x="12697990" y="5238326"/>
            <a:ext cx="4419600" cy="2320196"/>
          </a:xfrm>
          <a:prstGeom prst="roundRect">
            <a:avLst/>
          </a:prstGeom>
          <a:solidFill>
            <a:schemeClr val="accent6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chemeClr val="tx1"/>
                </a:solidFill>
                <a:latin typeface="Montserrat Bold" panose="00000800000000000000" charset="0"/>
              </a:rPr>
              <a:t>Sign in by key in the username and password as approved account</a:t>
            </a:r>
            <a:endParaRPr lang="en-MY" sz="2000" dirty="0">
              <a:solidFill>
                <a:schemeClr val="tx1"/>
              </a:solidFill>
              <a:latin typeface="Montserrat Bold" panose="00000800000000000000" charset="0"/>
            </a:endParaRPr>
          </a:p>
        </p:txBody>
      </p:sp>
      <p:pic>
        <p:nvPicPr>
          <p:cNvPr id="26" name="Graphic 25" descr="Badge 3 with solid fill">
            <a:extLst>
              <a:ext uri="{FF2B5EF4-FFF2-40B4-BE49-F238E27FC236}">
                <a16:creationId xmlns:a16="http://schemas.microsoft.com/office/drawing/2014/main" id="{7B230946-73C5-0BF8-4D55-174136E8204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2445799" y="5320693"/>
            <a:ext cx="914400" cy="9144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AF18E72-1BF8-9F57-84D0-E226707FFE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702" b="91957" l="6512" r="94419">
                        <a14:foregroundMark x1="7907" y1="15282" x2="6860" y2="19169"/>
                        <a14:foregroundMark x1="91279" y1="63807" x2="88605" y2="71046"/>
                        <a14:foregroundMark x1="94419" y1="65684" x2="93256" y2="68767"/>
                        <a14:foregroundMark x1="78023" y1="92091" x2="78023" y2="89812"/>
                        <a14:foregroundMark x1="6512" y1="6702" x2="6512" y2="670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179625" flipV="1">
            <a:off x="11673062" y="4794195"/>
            <a:ext cx="878444" cy="97620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943E185D-F0AD-45A4-403C-FB38BF6ADC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702" b="91957" l="6512" r="94419">
                        <a14:foregroundMark x1="7907" y1="15282" x2="6860" y2="19169"/>
                        <a14:foregroundMark x1="91279" y1="63807" x2="88605" y2="71046"/>
                        <a14:foregroundMark x1="94419" y1="65684" x2="93256" y2="68767"/>
                        <a14:foregroundMark x1="78023" y1="92091" x2="78023" y2="89812"/>
                        <a14:foregroundMark x1="6512" y1="6702" x2="6512" y2="670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19800" flipV="1">
            <a:off x="8537678" y="8448312"/>
            <a:ext cx="1011627" cy="141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54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>
            <a:extLst>
              <a:ext uri="{FF2B5EF4-FFF2-40B4-BE49-F238E27FC236}">
                <a16:creationId xmlns:a16="http://schemas.microsoft.com/office/drawing/2014/main" id="{9DD03D8C-80DB-F29D-BC74-0B5A0E53559C}"/>
              </a:ext>
            </a:extLst>
          </p:cNvPr>
          <p:cNvSpPr/>
          <p:nvPr/>
        </p:nvSpPr>
        <p:spPr>
          <a:xfrm rot="16200000">
            <a:off x="3993424" y="-4007577"/>
            <a:ext cx="10301156" cy="18288000"/>
          </a:xfrm>
          <a:prstGeom prst="rtTriangle">
            <a:avLst/>
          </a:prstGeom>
          <a:solidFill>
            <a:srgbClr val="0070C0">
              <a:alpha val="4706"/>
            </a:srgbClr>
          </a:solidFill>
        </p:spPr>
        <p:txBody>
          <a:bodyPr/>
          <a:lstStyle/>
          <a:p>
            <a:pPr defTabSz="914422">
              <a:defRPr/>
            </a:pPr>
            <a:endParaRPr lang="en-MY" sz="180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83FB881-EC29-97FB-F0A4-9C97BF79C6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9105"/>
          <a:stretch/>
        </p:blipFill>
        <p:spPr>
          <a:xfrm>
            <a:off x="228602" y="1668770"/>
            <a:ext cx="13941733" cy="819438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5925801" y="9363941"/>
            <a:ext cx="1783058" cy="295015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253C02F-7516-77CE-310D-2784D3DA7788}"/>
              </a:ext>
            </a:extLst>
          </p:cNvPr>
          <p:cNvSpPr/>
          <p:nvPr/>
        </p:nvSpPr>
        <p:spPr>
          <a:xfrm>
            <a:off x="6550332" y="1417314"/>
            <a:ext cx="7848601" cy="682210"/>
          </a:xfrm>
          <a:prstGeom prst="roundRect">
            <a:avLst/>
          </a:prstGeom>
          <a:solidFill>
            <a:schemeClr val="accent6">
              <a:alpha val="88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sz="2800" b="1" dirty="0">
                <a:solidFill>
                  <a:schemeClr val="tx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https://digitallibrary.peninsulacollege.edu.my</a:t>
            </a:r>
            <a:endParaRPr lang="en-MY" sz="2800" b="1" dirty="0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E2D1040-EB81-D1FF-8E00-193D200F3C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6702" b="91957" l="6512" r="94419">
                        <a14:foregroundMark x1="7907" y1="15282" x2="6860" y2="19169"/>
                        <a14:foregroundMark x1="91279" y1="63807" x2="88605" y2="71046"/>
                        <a14:foregroundMark x1="94419" y1="65684" x2="93256" y2="68767"/>
                        <a14:foregroundMark x1="78023" y1="92091" x2="78023" y2="89812"/>
                        <a14:foregroundMark x1="6512" y1="6702" x2="6512" y2="670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V="1">
            <a:off x="5798878" y="1713621"/>
            <a:ext cx="740907" cy="771804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8FFA7BA-AEAD-B2C1-CCD0-1F95DC42255F}"/>
              </a:ext>
            </a:extLst>
          </p:cNvPr>
          <p:cNvSpPr/>
          <p:nvPr/>
        </p:nvSpPr>
        <p:spPr>
          <a:xfrm>
            <a:off x="12479828" y="2931480"/>
            <a:ext cx="5579573" cy="4694334"/>
          </a:xfrm>
          <a:prstGeom prst="roundRect">
            <a:avLst/>
          </a:prstGeom>
          <a:solidFill>
            <a:schemeClr val="accent6">
              <a:alpha val="96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457211" indent="-45721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MY" sz="2000" dirty="0">
                <a:solidFill>
                  <a:schemeClr val="tx1"/>
                </a:solidFill>
                <a:latin typeface="Montserrat" panose="00000500000000000000" pitchFamily="2" charset="0"/>
              </a:rPr>
              <a:t>Campus Corporate Resources</a:t>
            </a:r>
          </a:p>
          <a:p>
            <a:pPr marL="457211" indent="-45721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MY" sz="2000" dirty="0">
                <a:solidFill>
                  <a:schemeClr val="tx1"/>
                </a:solidFill>
                <a:latin typeface="Montserrat" panose="00000500000000000000" pitchFamily="2" charset="0"/>
              </a:rPr>
              <a:t>Electronic books</a:t>
            </a:r>
          </a:p>
          <a:p>
            <a:pPr marL="457211" indent="-45721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MY" sz="2000" dirty="0">
                <a:solidFill>
                  <a:schemeClr val="tx1"/>
                </a:solidFill>
                <a:latin typeface="Montserrat" panose="00000500000000000000" pitchFamily="2" charset="0"/>
              </a:rPr>
              <a:t>Lecturer’s Publications</a:t>
            </a:r>
          </a:p>
          <a:p>
            <a:pPr marL="457211" indent="-45721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MY" sz="2000" dirty="0">
                <a:solidFill>
                  <a:schemeClr val="tx1"/>
                </a:solidFill>
                <a:latin typeface="Montserrat" panose="00000500000000000000" pitchFamily="2" charset="0"/>
              </a:rPr>
              <a:t>Past Year Exam Papers</a:t>
            </a:r>
          </a:p>
          <a:p>
            <a:pPr marL="457211" indent="-45721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MY" sz="2000" dirty="0">
                <a:solidFill>
                  <a:schemeClr val="tx1"/>
                </a:solidFill>
                <a:latin typeface="Montserrat" panose="00000500000000000000" pitchFamily="2" charset="0"/>
              </a:rPr>
              <a:t>Research Papers / Project Dissertation</a:t>
            </a: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DC63609B-5248-427B-EDDC-AE9FCA3EC69C}"/>
              </a:ext>
            </a:extLst>
          </p:cNvPr>
          <p:cNvSpPr txBox="1"/>
          <p:nvPr/>
        </p:nvSpPr>
        <p:spPr>
          <a:xfrm>
            <a:off x="3" y="299785"/>
            <a:ext cx="10937723" cy="86677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914422">
              <a:lnSpc>
                <a:spcPts val="7278"/>
              </a:lnSpc>
              <a:defRPr/>
            </a:pPr>
            <a:r>
              <a:rPr lang="en-US" sz="5198" dirty="0">
                <a:latin typeface="Montserrat SemiBold" panose="00000700000000000000" pitchFamily="2" charset="0"/>
              </a:rPr>
              <a:t>Francis Light Digital Library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8B5FB9C-0540-CA79-5AA5-E064CE881269}"/>
              </a:ext>
            </a:extLst>
          </p:cNvPr>
          <p:cNvSpPr/>
          <p:nvPr/>
        </p:nvSpPr>
        <p:spPr>
          <a:xfrm>
            <a:off x="2812078" y="5269612"/>
            <a:ext cx="2674322" cy="40728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 sz="1801" dirty="0"/>
          </a:p>
        </p:txBody>
      </p:sp>
    </p:spTree>
    <p:extLst>
      <p:ext uri="{BB962C8B-B14F-4D97-AF65-F5344CB8AC3E}">
        <p14:creationId xmlns:p14="http://schemas.microsoft.com/office/powerpoint/2010/main" val="87989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CFE9B63-E335-56FA-9027-BA1A36DC82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8"/>
            <a:ext cx="18288000" cy="10283952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4114803" y="5850969"/>
            <a:ext cx="8686800" cy="86677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914422">
              <a:lnSpc>
                <a:spcPts val="7278"/>
              </a:lnSpc>
              <a:defRPr/>
            </a:pPr>
            <a:r>
              <a:rPr lang="en-US" sz="5198" dirty="0">
                <a:solidFill>
                  <a:srgbClr val="FFFFFF"/>
                </a:solidFill>
                <a:latin typeface="Montserrat SemiBold" panose="00000700000000000000" pitchFamily="2" charset="0"/>
                <a:cs typeface="Poppins Medium" panose="00000600000000000000" pitchFamily="2" charset="0"/>
              </a:rPr>
              <a:t>What is u-Pustaka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114308A-1495-B107-A34B-779EE4F944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" y="2"/>
            <a:ext cx="18288000" cy="5696713"/>
          </a:xfrm>
          <a:prstGeom prst="rect">
            <a:avLst/>
          </a:prstGeom>
        </p:spPr>
      </p:pic>
      <p:graphicFrame>
        <p:nvGraphicFramePr>
          <p:cNvPr id="12" name="TextBox 9">
            <a:extLst>
              <a:ext uri="{FF2B5EF4-FFF2-40B4-BE49-F238E27FC236}">
                <a16:creationId xmlns:a16="http://schemas.microsoft.com/office/drawing/2014/main" id="{BB8CCB11-1C1C-5705-D5EB-6F9B4405A6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6819673"/>
              </p:ext>
            </p:extLst>
          </p:nvPr>
        </p:nvGraphicFramePr>
        <p:xfrm>
          <a:off x="876303" y="7155195"/>
          <a:ext cx="16535401" cy="26928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219BC62-67A2-32E9-D889-6506BBFB58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8"/>
            <a:ext cx="18288000" cy="10283952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5638802" y="4396801"/>
            <a:ext cx="6497172" cy="86677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914422">
              <a:lnSpc>
                <a:spcPts val="7278"/>
              </a:lnSpc>
              <a:defRPr/>
            </a:pPr>
            <a:r>
              <a:rPr lang="en-US" sz="5198" dirty="0">
                <a:solidFill>
                  <a:srgbClr val="FFFFFF"/>
                </a:solidFill>
                <a:latin typeface="Montserrat SemiBold" panose="00000700000000000000" pitchFamily="2" charset="0"/>
              </a:rPr>
              <a:t>What is Primo?</a:t>
            </a:r>
          </a:p>
        </p:txBody>
      </p:sp>
      <p:graphicFrame>
        <p:nvGraphicFramePr>
          <p:cNvPr id="14" name="TextBox 9">
            <a:extLst>
              <a:ext uri="{FF2B5EF4-FFF2-40B4-BE49-F238E27FC236}">
                <a16:creationId xmlns:a16="http://schemas.microsoft.com/office/drawing/2014/main" id="{3CDD62C2-13DD-F0F2-A868-2235E6114C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76946106"/>
              </p:ext>
            </p:extLst>
          </p:nvPr>
        </p:nvGraphicFramePr>
        <p:xfrm>
          <a:off x="1028703" y="5352204"/>
          <a:ext cx="16230601" cy="3693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7" name="Group 2">
            <a:extLst>
              <a:ext uri="{FF2B5EF4-FFF2-40B4-BE49-F238E27FC236}">
                <a16:creationId xmlns:a16="http://schemas.microsoft.com/office/drawing/2014/main" id="{BA4BDE04-22D8-EBC6-CBF6-BF35A4DD87E0}"/>
              </a:ext>
            </a:extLst>
          </p:cNvPr>
          <p:cNvGrpSpPr>
            <a:grpSpLocks noChangeAspect="1"/>
          </p:cNvGrpSpPr>
          <p:nvPr/>
        </p:nvGrpSpPr>
        <p:grpSpPr>
          <a:xfrm>
            <a:off x="6399899" y="539386"/>
            <a:ext cx="5290850" cy="3034766"/>
            <a:chOff x="0" y="0"/>
            <a:chExt cx="7981950" cy="4578350"/>
          </a:xfrm>
        </p:grpSpPr>
        <p:sp>
          <p:nvSpPr>
            <p:cNvPr id="9" name="Freeform 3">
              <a:extLst>
                <a:ext uri="{FF2B5EF4-FFF2-40B4-BE49-F238E27FC236}">
                  <a16:creationId xmlns:a16="http://schemas.microsoft.com/office/drawing/2014/main" id="{AF2A94B5-6DA9-9F1A-F135-E87EBBFD6393}"/>
                </a:ext>
              </a:extLst>
            </p:cNvPr>
            <p:cNvSpPr/>
            <p:nvPr/>
          </p:nvSpPr>
          <p:spPr>
            <a:xfrm>
              <a:off x="765810" y="21590"/>
              <a:ext cx="6451600" cy="4326890"/>
            </a:xfrm>
            <a:custGeom>
              <a:avLst/>
              <a:gdLst/>
              <a:ahLst/>
              <a:cxnLst/>
              <a:rect l="l" t="t" r="r" b="b"/>
              <a:pathLst>
                <a:path w="6451600" h="432689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29242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en-MY" sz="1801"/>
            </a:p>
          </p:txBody>
        </p:sp>
        <p:sp>
          <p:nvSpPr>
            <p:cNvPr id="12" name="Freeform 4">
              <a:extLst>
                <a:ext uri="{FF2B5EF4-FFF2-40B4-BE49-F238E27FC236}">
                  <a16:creationId xmlns:a16="http://schemas.microsoft.com/office/drawing/2014/main" id="{02331CA7-CC5D-6BC7-C215-E5CBE42FFE88}"/>
                </a:ext>
              </a:extLst>
            </p:cNvPr>
            <p:cNvSpPr/>
            <p:nvPr/>
          </p:nvSpPr>
          <p:spPr>
            <a:xfrm>
              <a:off x="0" y="0"/>
              <a:ext cx="7981950" cy="4542790"/>
            </a:xfrm>
            <a:custGeom>
              <a:avLst/>
              <a:gdLst/>
              <a:ahLst/>
              <a:cxnLst/>
              <a:rect l="l" t="t" r="r" b="b"/>
              <a:pathLst>
                <a:path w="7981950" h="454279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pPr defTabSz="914422">
                <a:defRPr/>
              </a:pPr>
              <a:endParaRPr lang="en-MY" sz="180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F0F5C63F-4598-7301-2AF7-F887F0005221}"/>
                </a:ext>
              </a:extLst>
            </p:cNvPr>
            <p:cNvSpPr/>
            <p:nvPr/>
          </p:nvSpPr>
          <p:spPr>
            <a:xfrm>
              <a:off x="3460750" y="4349750"/>
              <a:ext cx="1059180" cy="96520"/>
            </a:xfrm>
            <a:custGeom>
              <a:avLst/>
              <a:gdLst/>
              <a:ahLst/>
              <a:cxnLst/>
              <a:rect l="l" t="t" r="r" b="b"/>
              <a:pathLst>
                <a:path w="1059180" h="9652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en-MY" sz="1801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5ABBBDBD-57E5-309A-0DD1-986E8FE257FF}"/>
                </a:ext>
              </a:extLst>
            </p:cNvPr>
            <p:cNvSpPr/>
            <p:nvPr/>
          </p:nvSpPr>
          <p:spPr>
            <a:xfrm>
              <a:off x="163830" y="4542790"/>
              <a:ext cx="7654290" cy="35560"/>
            </a:xfrm>
            <a:custGeom>
              <a:avLst/>
              <a:gdLst/>
              <a:ahLst/>
              <a:cxnLst/>
              <a:rect l="l" t="t" r="r" b="b"/>
              <a:pathLst>
                <a:path w="7654290" h="3556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914D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en-MY" sz="1801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3082BCE0-4D1A-7395-0AAB-7A397613FDF1}"/>
              </a:ext>
            </a:extLst>
          </p:cNvPr>
          <p:cNvSpPr/>
          <p:nvPr/>
        </p:nvSpPr>
        <p:spPr>
          <a:xfrm>
            <a:off x="7025604" y="723900"/>
            <a:ext cx="4038601" cy="25049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22">
              <a:defRPr/>
            </a:pPr>
            <a:endParaRPr lang="en-MY" sz="1801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2050" name="Picture 2" descr="The library Logo">
            <a:extLst>
              <a:ext uri="{FF2B5EF4-FFF2-40B4-BE49-F238E27FC236}">
                <a16:creationId xmlns:a16="http://schemas.microsoft.com/office/drawing/2014/main" id="{3DCE351B-194E-569F-528F-E9BF73B724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7886" y="1516910"/>
            <a:ext cx="2857500" cy="98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64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4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" y="-1"/>
            <a:ext cx="18283428" cy="10287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20197A-63F1-0ABA-E550-4494C1FB10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1" r="-1" b="-1"/>
          <a:stretch/>
        </p:blipFill>
        <p:spPr>
          <a:xfrm>
            <a:off x="3783534" y="10"/>
            <a:ext cx="14504462" cy="1028699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pic>
      <p:sp>
        <p:nvSpPr>
          <p:cNvPr id="40" name="Rectangle 36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1085394" cy="10287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3A1E49-CB82-4F3E-B375-916E852A2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046" y="194507"/>
            <a:ext cx="8820636" cy="2475835"/>
          </a:xfrm>
        </p:spPr>
        <p:txBody>
          <a:bodyPr>
            <a:normAutofit/>
          </a:bodyPr>
          <a:lstStyle/>
          <a:p>
            <a:r>
              <a:rPr lang="en-US" sz="5401" dirty="0">
                <a:latin typeface="Montserrat SemiBold" panose="00000700000000000000" pitchFamily="2" charset="0"/>
              </a:rPr>
              <a:t>Getting access to UOP E-Library (Primo)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C09ED3-3B65-15E9-10D4-2704DD3E12C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198" b="2395"/>
          <a:stretch/>
        </p:blipFill>
        <p:spPr>
          <a:xfrm>
            <a:off x="10769617" y="923416"/>
            <a:ext cx="7306306" cy="75647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255394-D04F-C621-0D9C-32A36BF3186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008" t="8863" r="10414" b="24856"/>
          <a:stretch/>
        </p:blipFill>
        <p:spPr>
          <a:xfrm>
            <a:off x="123997" y="3273911"/>
            <a:ext cx="11220884" cy="6210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3A7ECD-B4E2-D428-481B-534FD13ECA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9362" y="4481058"/>
            <a:ext cx="1962759" cy="6249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A4040ED-A0EE-B986-C158-91DF74B43C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87450" y="6771413"/>
            <a:ext cx="2285124" cy="7276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AECA9A-CEA6-638C-EAB0-4B2F012FA2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6702" b="91957" l="6512" r="94419">
                        <a14:foregroundMark x1="7907" y1="15282" x2="6860" y2="19169"/>
                        <a14:foregroundMark x1="91279" y1="63807" x2="88605" y2="71046"/>
                        <a14:foregroundMark x1="94419" y1="65684" x2="93256" y2="68767"/>
                        <a14:foregroundMark x1="78023" y1="92091" x2="78023" y2="89812"/>
                        <a14:foregroundMark x1="6512" y1="6702" x2="6512" y2="670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9384932" flipH="1">
            <a:off x="9770467" y="2186497"/>
            <a:ext cx="1011140" cy="8881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C97FA4-67B6-6971-A13F-ABC41F5AB6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36885" y="1562101"/>
            <a:ext cx="1355691" cy="12192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5532287-3632-7448-1172-76A76EE543AD}"/>
              </a:ext>
            </a:extLst>
          </p:cNvPr>
          <p:cNvSpPr txBox="1"/>
          <p:nvPr/>
        </p:nvSpPr>
        <p:spPr>
          <a:xfrm>
            <a:off x="5638838" y="4505486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  <a:latin typeface="Modern Love" panose="04090805081005020601" pitchFamily="82" charset="0"/>
              </a:rPr>
              <a:t>1. </a:t>
            </a:r>
            <a:endParaRPr lang="en-MY" sz="4000" dirty="0">
              <a:solidFill>
                <a:srgbClr val="FF0000"/>
              </a:solidFill>
              <a:latin typeface="Modern Love" panose="04090805081005020601" pitchFamily="8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A4C513-923D-C1D7-42A7-505A8E16AD52}"/>
              </a:ext>
            </a:extLst>
          </p:cNvPr>
          <p:cNvSpPr txBox="1"/>
          <p:nvPr/>
        </p:nvSpPr>
        <p:spPr>
          <a:xfrm>
            <a:off x="7403109" y="6781278"/>
            <a:ext cx="19627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  <a:latin typeface="Modern Love" panose="04090805081005020601" pitchFamily="82" charset="0"/>
              </a:rPr>
              <a:t>2.</a:t>
            </a:r>
            <a:endParaRPr lang="en-MY" sz="4000" dirty="0">
              <a:solidFill>
                <a:srgbClr val="FF0000"/>
              </a:solidFill>
              <a:latin typeface="Modern Love" panose="04090805081005020601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E937CA6-326D-F6F0-CBF1-EFC85D570F6A}"/>
              </a:ext>
            </a:extLst>
          </p:cNvPr>
          <p:cNvSpPr txBox="1"/>
          <p:nvPr/>
        </p:nvSpPr>
        <p:spPr>
          <a:xfrm>
            <a:off x="16465225" y="1922680"/>
            <a:ext cx="13556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  <a:latin typeface="Modern Love" panose="04090805081005020601" pitchFamily="82" charset="0"/>
              </a:rPr>
              <a:t>3.</a:t>
            </a:r>
            <a:endParaRPr lang="en-MY" sz="4000" dirty="0">
              <a:solidFill>
                <a:srgbClr val="FF0000"/>
              </a:solidFill>
              <a:latin typeface="Modern Love" panose="04090805081005020601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56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4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" y="-1"/>
            <a:ext cx="18283428" cy="10287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20197A-63F1-0ABA-E550-4494C1FB10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1" r="-1" b="-1"/>
          <a:stretch/>
        </p:blipFill>
        <p:spPr>
          <a:xfrm>
            <a:off x="3783534" y="10"/>
            <a:ext cx="14504462" cy="1028699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pic>
      <p:sp>
        <p:nvSpPr>
          <p:cNvPr id="40" name="Rectangle 36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1085394" cy="10287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6AA4FCE-311B-6B8B-0FA5-B56863D8428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414" r="11792"/>
          <a:stretch/>
        </p:blipFill>
        <p:spPr>
          <a:xfrm>
            <a:off x="9931120" y="800103"/>
            <a:ext cx="8356647" cy="82330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3A7ECD-B4E2-D428-481B-534FD13ECA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92203" y="1253841"/>
            <a:ext cx="1675170" cy="53340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4C40414-2C7C-D250-A3B7-FC3B95EE544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408" t="15683" r="10835" b="11439"/>
          <a:stretch/>
        </p:blipFill>
        <p:spPr>
          <a:xfrm>
            <a:off x="96957" y="4149234"/>
            <a:ext cx="5055095" cy="5186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3F8A904-C84E-D456-9A7B-F2A243855EC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7943"/>
          <a:stretch/>
        </p:blipFill>
        <p:spPr>
          <a:xfrm>
            <a:off x="5056096" y="2238106"/>
            <a:ext cx="5584676" cy="652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9E447C-E469-E5E0-8635-5FB126F108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6284" y="7149942"/>
            <a:ext cx="1981200" cy="18832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AECA9A-CEA6-638C-EAB0-4B2F012FA29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702" b="91957" l="6512" r="94419">
                        <a14:foregroundMark x1="7907" y1="15282" x2="6860" y2="19169"/>
                        <a14:foregroundMark x1="91279" y1="63807" x2="88605" y2="71046"/>
                        <a14:foregroundMark x1="94419" y1="65684" x2="93256" y2="68767"/>
                        <a14:foregroundMark x1="78023" y1="92091" x2="78023" y2="89812"/>
                        <a14:foregroundMark x1="6512" y1="6702" x2="6512" y2="670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9691394" flipV="1">
            <a:off x="4265626" y="3479619"/>
            <a:ext cx="834661" cy="73313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451C4AC-0F43-B392-3DFA-D357EEABAA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702" b="91957" l="6512" r="94419">
                        <a14:foregroundMark x1="7907" y1="15282" x2="6860" y2="19169"/>
                        <a14:foregroundMark x1="91279" y1="63807" x2="88605" y2="71046"/>
                        <a14:foregroundMark x1="94419" y1="65684" x2="93256" y2="68767"/>
                        <a14:foregroundMark x1="78023" y1="92091" x2="78023" y2="89812"/>
                        <a14:foregroundMark x1="6512" y1="6702" x2="6512" y2="670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9691394" flipV="1">
            <a:off x="9350022" y="1418762"/>
            <a:ext cx="834661" cy="73313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115B6F7-E3A0-0003-F577-EF6447128BAD}"/>
              </a:ext>
            </a:extLst>
          </p:cNvPr>
          <p:cNvSpPr txBox="1"/>
          <p:nvPr/>
        </p:nvSpPr>
        <p:spPr>
          <a:xfrm>
            <a:off x="505845" y="4930846"/>
            <a:ext cx="19627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  <a:latin typeface="Modern Love" panose="04090805081005020601" pitchFamily="82" charset="0"/>
              </a:rPr>
              <a:t>4.</a:t>
            </a:r>
            <a:endParaRPr lang="en-MY" sz="4000" dirty="0">
              <a:solidFill>
                <a:srgbClr val="FF0000"/>
              </a:solidFill>
              <a:latin typeface="Modern Love" panose="04090805081005020601" pitchFamily="8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A4B08E-F32A-7910-9685-1BADFC7CD66C}"/>
              </a:ext>
            </a:extLst>
          </p:cNvPr>
          <p:cNvSpPr txBox="1"/>
          <p:nvPr/>
        </p:nvSpPr>
        <p:spPr>
          <a:xfrm>
            <a:off x="7106453" y="7048501"/>
            <a:ext cx="19627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  <a:latin typeface="Modern Love" panose="04090805081005020601" pitchFamily="82" charset="0"/>
              </a:rPr>
              <a:t>5.</a:t>
            </a:r>
            <a:endParaRPr lang="en-MY" sz="4000" dirty="0">
              <a:solidFill>
                <a:srgbClr val="FF0000"/>
              </a:solidFill>
              <a:latin typeface="Modern Love" panose="04090805081005020601" pitchFamily="8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7527AB1-A5D1-BDEE-1784-9C00B95FC0DD}"/>
              </a:ext>
            </a:extLst>
          </p:cNvPr>
          <p:cNvSpPr txBox="1"/>
          <p:nvPr/>
        </p:nvSpPr>
        <p:spPr>
          <a:xfrm>
            <a:off x="13301493" y="1166599"/>
            <a:ext cx="19627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  <a:latin typeface="Modern Love" panose="04090805081005020601" pitchFamily="82" charset="0"/>
              </a:rPr>
              <a:t>6.</a:t>
            </a:r>
            <a:endParaRPr lang="en-MY" sz="4000" dirty="0">
              <a:solidFill>
                <a:srgbClr val="FF0000"/>
              </a:solidFill>
              <a:latin typeface="Modern Love" panose="04090805081005020601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21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4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" y="-1"/>
            <a:ext cx="18283428" cy="10287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20197A-63F1-0ABA-E550-4494C1FB10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1" r="-1" b="-1"/>
          <a:stretch/>
        </p:blipFill>
        <p:spPr>
          <a:xfrm>
            <a:off x="3783534" y="10"/>
            <a:ext cx="14504462" cy="1028699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pic>
      <p:sp>
        <p:nvSpPr>
          <p:cNvPr id="40" name="Rectangle 36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1085394" cy="10287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4C3C37-B4F9-EE97-7EB4-A345A9AF435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" r="-112" b="21538"/>
          <a:stretch/>
        </p:blipFill>
        <p:spPr>
          <a:xfrm>
            <a:off x="457203" y="1601067"/>
            <a:ext cx="13101897" cy="7772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FB64AA6-82A0-CDB6-62BA-29DB356ACC3D}"/>
              </a:ext>
            </a:extLst>
          </p:cNvPr>
          <p:cNvSpPr txBox="1"/>
          <p:nvPr/>
        </p:nvSpPr>
        <p:spPr>
          <a:xfrm>
            <a:off x="914400" y="699367"/>
            <a:ext cx="70920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371635">
              <a:buClr>
                <a:srgbClr val="000000"/>
              </a:buClr>
            </a:pPr>
            <a:r>
              <a:rPr lang="en-US" sz="2800" kern="0" dirty="0">
                <a:latin typeface="Montserrat SemiBold" panose="00000700000000000000" pitchFamily="2" charset="0"/>
                <a:cs typeface="Arial"/>
                <a:sym typeface="Arial"/>
              </a:rPr>
              <a:t>Menu breakdown and their functions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581E4E-25DB-89C7-43F8-0FFEBE99DC50}"/>
              </a:ext>
            </a:extLst>
          </p:cNvPr>
          <p:cNvSpPr/>
          <p:nvPr/>
        </p:nvSpPr>
        <p:spPr>
          <a:xfrm>
            <a:off x="7772403" y="3063210"/>
            <a:ext cx="3124201" cy="2743200"/>
          </a:xfrm>
          <a:prstGeom prst="rect">
            <a:avLst/>
          </a:prstGeom>
          <a:noFill/>
          <a:ln w="25400" cap="rnd">
            <a:solidFill>
              <a:srgbClr val="FF0000"/>
            </a:solidFill>
            <a:miter lim="800000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3124200"/>
                      <a:gd name="connsiteY0" fmla="*/ 0 h 2743200"/>
                      <a:gd name="connsiteX1" fmla="*/ 593598 w 3124200"/>
                      <a:gd name="connsiteY1" fmla="*/ 0 h 2743200"/>
                      <a:gd name="connsiteX2" fmla="*/ 1124712 w 3124200"/>
                      <a:gd name="connsiteY2" fmla="*/ 0 h 2743200"/>
                      <a:gd name="connsiteX3" fmla="*/ 1812036 w 3124200"/>
                      <a:gd name="connsiteY3" fmla="*/ 0 h 2743200"/>
                      <a:gd name="connsiteX4" fmla="*/ 2405634 w 3124200"/>
                      <a:gd name="connsiteY4" fmla="*/ 0 h 2743200"/>
                      <a:gd name="connsiteX5" fmla="*/ 3124200 w 3124200"/>
                      <a:gd name="connsiteY5" fmla="*/ 0 h 2743200"/>
                      <a:gd name="connsiteX6" fmla="*/ 3124200 w 3124200"/>
                      <a:gd name="connsiteY6" fmla="*/ 740664 h 2743200"/>
                      <a:gd name="connsiteX7" fmla="*/ 3124200 w 3124200"/>
                      <a:gd name="connsiteY7" fmla="*/ 1426464 h 2743200"/>
                      <a:gd name="connsiteX8" fmla="*/ 3124200 w 3124200"/>
                      <a:gd name="connsiteY8" fmla="*/ 2112264 h 2743200"/>
                      <a:gd name="connsiteX9" fmla="*/ 3124200 w 3124200"/>
                      <a:gd name="connsiteY9" fmla="*/ 2743200 h 2743200"/>
                      <a:gd name="connsiteX10" fmla="*/ 2561844 w 3124200"/>
                      <a:gd name="connsiteY10" fmla="*/ 2743200 h 2743200"/>
                      <a:gd name="connsiteX11" fmla="*/ 1937004 w 3124200"/>
                      <a:gd name="connsiteY11" fmla="*/ 2743200 h 2743200"/>
                      <a:gd name="connsiteX12" fmla="*/ 1343406 w 3124200"/>
                      <a:gd name="connsiteY12" fmla="*/ 2743200 h 2743200"/>
                      <a:gd name="connsiteX13" fmla="*/ 656082 w 3124200"/>
                      <a:gd name="connsiteY13" fmla="*/ 2743200 h 2743200"/>
                      <a:gd name="connsiteX14" fmla="*/ 0 w 3124200"/>
                      <a:gd name="connsiteY14" fmla="*/ 2743200 h 2743200"/>
                      <a:gd name="connsiteX15" fmla="*/ 0 w 3124200"/>
                      <a:gd name="connsiteY15" fmla="*/ 2112264 h 2743200"/>
                      <a:gd name="connsiteX16" fmla="*/ 0 w 3124200"/>
                      <a:gd name="connsiteY16" fmla="*/ 1426464 h 2743200"/>
                      <a:gd name="connsiteX17" fmla="*/ 0 w 3124200"/>
                      <a:gd name="connsiteY17" fmla="*/ 768096 h 2743200"/>
                      <a:gd name="connsiteX18" fmla="*/ 0 w 3124200"/>
                      <a:gd name="connsiteY18" fmla="*/ 0 h 2743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124200" h="2743200" extrusionOk="0">
                        <a:moveTo>
                          <a:pt x="0" y="0"/>
                        </a:moveTo>
                        <a:cubicBezTo>
                          <a:pt x="236082" y="8810"/>
                          <a:pt x="426216" y="-13908"/>
                          <a:pt x="593598" y="0"/>
                        </a:cubicBezTo>
                        <a:cubicBezTo>
                          <a:pt x="760980" y="13908"/>
                          <a:pt x="997200" y="-4869"/>
                          <a:pt x="1124712" y="0"/>
                        </a:cubicBezTo>
                        <a:cubicBezTo>
                          <a:pt x="1252224" y="4869"/>
                          <a:pt x="1574535" y="26622"/>
                          <a:pt x="1812036" y="0"/>
                        </a:cubicBezTo>
                        <a:cubicBezTo>
                          <a:pt x="2049537" y="-26622"/>
                          <a:pt x="2285732" y="-24631"/>
                          <a:pt x="2405634" y="0"/>
                        </a:cubicBezTo>
                        <a:cubicBezTo>
                          <a:pt x="2525536" y="24631"/>
                          <a:pt x="2767987" y="-34057"/>
                          <a:pt x="3124200" y="0"/>
                        </a:cubicBezTo>
                        <a:cubicBezTo>
                          <a:pt x="3154569" y="205241"/>
                          <a:pt x="3087551" y="562900"/>
                          <a:pt x="3124200" y="740664"/>
                        </a:cubicBezTo>
                        <a:cubicBezTo>
                          <a:pt x="3160849" y="918428"/>
                          <a:pt x="3125741" y="1288447"/>
                          <a:pt x="3124200" y="1426464"/>
                        </a:cubicBezTo>
                        <a:cubicBezTo>
                          <a:pt x="3122659" y="1564481"/>
                          <a:pt x="3114505" y="1778103"/>
                          <a:pt x="3124200" y="2112264"/>
                        </a:cubicBezTo>
                        <a:cubicBezTo>
                          <a:pt x="3133895" y="2446425"/>
                          <a:pt x="3133081" y="2503378"/>
                          <a:pt x="3124200" y="2743200"/>
                        </a:cubicBezTo>
                        <a:cubicBezTo>
                          <a:pt x="2956710" y="2739602"/>
                          <a:pt x="2677310" y="2770752"/>
                          <a:pt x="2561844" y="2743200"/>
                        </a:cubicBezTo>
                        <a:cubicBezTo>
                          <a:pt x="2446378" y="2715648"/>
                          <a:pt x="2239641" y="2735632"/>
                          <a:pt x="1937004" y="2743200"/>
                        </a:cubicBezTo>
                        <a:cubicBezTo>
                          <a:pt x="1634367" y="2750768"/>
                          <a:pt x="1631819" y="2770513"/>
                          <a:pt x="1343406" y="2743200"/>
                        </a:cubicBezTo>
                        <a:cubicBezTo>
                          <a:pt x="1054993" y="2715887"/>
                          <a:pt x="852031" y="2749057"/>
                          <a:pt x="656082" y="2743200"/>
                        </a:cubicBezTo>
                        <a:cubicBezTo>
                          <a:pt x="460133" y="2737343"/>
                          <a:pt x="248964" y="2771546"/>
                          <a:pt x="0" y="2743200"/>
                        </a:cubicBezTo>
                        <a:cubicBezTo>
                          <a:pt x="30975" y="2521750"/>
                          <a:pt x="-13766" y="2270371"/>
                          <a:pt x="0" y="2112264"/>
                        </a:cubicBezTo>
                        <a:cubicBezTo>
                          <a:pt x="13766" y="1954157"/>
                          <a:pt x="8350" y="1719330"/>
                          <a:pt x="0" y="1426464"/>
                        </a:cubicBezTo>
                        <a:cubicBezTo>
                          <a:pt x="-8350" y="1133598"/>
                          <a:pt x="-4971" y="1044527"/>
                          <a:pt x="0" y="768096"/>
                        </a:cubicBezTo>
                        <a:cubicBezTo>
                          <a:pt x="4971" y="491665"/>
                          <a:pt x="9403" y="20837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1801" dirty="0"/>
          </a:p>
        </p:txBody>
      </p:sp>
    </p:spTree>
    <p:extLst>
      <p:ext uri="{BB962C8B-B14F-4D97-AF65-F5344CB8AC3E}">
        <p14:creationId xmlns:p14="http://schemas.microsoft.com/office/powerpoint/2010/main" val="2676644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/>
          <p:nvPr/>
        </p:nvSpPr>
        <p:spPr>
          <a:xfrm>
            <a:off x="0" y="-129"/>
            <a:ext cx="18288000" cy="10287001"/>
          </a:xfrm>
          <a:prstGeom prst="rect">
            <a:avLst/>
          </a:prstGeom>
          <a:solidFill>
            <a:srgbClr val="213559"/>
          </a:solidFill>
        </p:spPr>
        <p:txBody>
          <a:bodyPr/>
          <a:lstStyle/>
          <a:p>
            <a:pPr defTabSz="914422">
              <a:defRPr/>
            </a:pPr>
            <a:endParaRPr lang="en-MY" sz="1801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10131952" y="-257"/>
            <a:ext cx="8156050" cy="10287129"/>
            <a:chOff x="-1268580" y="-20378"/>
            <a:chExt cx="8606155" cy="10286874"/>
          </a:xfrm>
        </p:grpSpPr>
        <p:sp>
          <p:nvSpPr>
            <p:cNvPr id="6" name="Freeform 6"/>
            <p:cNvSpPr/>
            <p:nvPr/>
          </p:nvSpPr>
          <p:spPr>
            <a:xfrm>
              <a:off x="-1268580" y="-20378"/>
              <a:ext cx="8606155" cy="10286874"/>
            </a:xfrm>
            <a:custGeom>
              <a:avLst/>
              <a:gdLst/>
              <a:ahLst/>
              <a:cxnLst/>
              <a:rect l="l" t="t" r="r" b="b"/>
              <a:pathLst>
                <a:path w="8606155" h="10286874">
                  <a:moveTo>
                    <a:pt x="8606155" y="10251441"/>
                  </a:moveTo>
                  <a:cubicBezTo>
                    <a:pt x="8606155" y="10284588"/>
                    <a:pt x="8595487" y="10286874"/>
                    <a:pt x="8567674" y="10286874"/>
                  </a:cubicBezTo>
                  <a:cubicBezTo>
                    <a:pt x="5713094" y="10286239"/>
                    <a:pt x="2858643" y="10286239"/>
                    <a:pt x="4064" y="10286239"/>
                  </a:cubicBezTo>
                  <a:cubicBezTo>
                    <a:pt x="0" y="10272396"/>
                    <a:pt x="6350" y="10259823"/>
                    <a:pt x="9271" y="10246996"/>
                  </a:cubicBezTo>
                  <a:cubicBezTo>
                    <a:pt x="134747" y="9685402"/>
                    <a:pt x="260350" y="9123935"/>
                    <a:pt x="386207" y="8562467"/>
                  </a:cubicBezTo>
                  <a:cubicBezTo>
                    <a:pt x="565658" y="7761986"/>
                    <a:pt x="745490" y="6961633"/>
                    <a:pt x="924814" y="6161151"/>
                  </a:cubicBezTo>
                  <a:cubicBezTo>
                    <a:pt x="1146302" y="5172583"/>
                    <a:pt x="1367282" y="4184015"/>
                    <a:pt x="1588643" y="3195574"/>
                  </a:cubicBezTo>
                  <a:cubicBezTo>
                    <a:pt x="1813560" y="2191385"/>
                    <a:pt x="2038604" y="1187323"/>
                    <a:pt x="2264156" y="183261"/>
                  </a:cubicBezTo>
                  <a:cubicBezTo>
                    <a:pt x="2277872" y="122174"/>
                    <a:pt x="2286635" y="59690"/>
                    <a:pt x="2308860" y="635"/>
                  </a:cubicBezTo>
                  <a:cubicBezTo>
                    <a:pt x="4395216" y="635"/>
                    <a:pt x="6481572" y="635"/>
                    <a:pt x="8567928" y="0"/>
                  </a:cubicBezTo>
                  <a:cubicBezTo>
                    <a:pt x="8596249" y="0"/>
                    <a:pt x="8605901" y="3429"/>
                    <a:pt x="8605901" y="35814"/>
                  </a:cubicBezTo>
                  <a:cubicBezTo>
                    <a:pt x="8605139" y="3441066"/>
                    <a:pt x="8605139" y="6846317"/>
                    <a:pt x="8606155" y="10251441"/>
                  </a:cubicBezTo>
                  <a:close/>
                </a:path>
              </a:pathLst>
            </a:custGeom>
            <a:blipFill dpi="0" rotWithShape="1">
              <a:blip r:embed="rId2"/>
              <a:srcRect/>
              <a:stretch>
                <a:fillRect l="-29711" r="-29711"/>
              </a:stretch>
            </a:blipFill>
          </p:spPr>
          <p:txBody>
            <a:bodyPr/>
            <a:lstStyle/>
            <a:p>
              <a:pPr defTabSz="914422">
                <a:defRPr/>
              </a:pPr>
              <a:endParaRPr lang="en-MY" sz="1801" dirty="0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5476242" y="8956803"/>
            <a:ext cx="1783058" cy="295015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533400" y="1866900"/>
            <a:ext cx="10186307" cy="82984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15586" lvl="1" defTabSz="914422">
              <a:defRPr/>
            </a:pPr>
            <a:r>
              <a:rPr lang="en-US" sz="6000" spc="59" dirty="0">
                <a:solidFill>
                  <a:srgbClr val="4BACC6">
                    <a:lumMod val="40000"/>
                    <a:lumOff val="60000"/>
                  </a:srgbClr>
                </a:solidFill>
                <a:latin typeface="Calibri"/>
              </a:rPr>
              <a:t>PART 1 :</a:t>
            </a:r>
          </a:p>
          <a:p>
            <a:pPr marL="315586" lvl="1" defTabSz="914422">
              <a:defRPr/>
            </a:pPr>
            <a:r>
              <a:rPr lang="en-US" sz="6601" spc="59" dirty="0">
                <a:solidFill>
                  <a:prstClr val="white"/>
                </a:solidFill>
                <a:latin typeface="Calibri"/>
              </a:rPr>
              <a:t>LIBRARY INTRODUCTION</a:t>
            </a:r>
          </a:p>
          <a:p>
            <a:pPr marL="1028700" lvl="1" indent="-571500">
              <a:buFont typeface="Wingdings" panose="05000000000000000000" pitchFamily="2" charset="2"/>
              <a:buChar char="Ø"/>
            </a:pPr>
            <a:r>
              <a:rPr lang="en-US" sz="3600" spc="58" dirty="0">
                <a:solidFill>
                  <a:schemeClr val="bg1"/>
                </a:solidFill>
                <a:latin typeface="+mj-lt"/>
              </a:rPr>
              <a:t>Opening Hours, Do &amp; Don’t, Collection, Services, Spaces, Facilities</a:t>
            </a:r>
            <a:endParaRPr lang="en-US" sz="3600" dirty="0">
              <a:latin typeface="+mj-lt"/>
            </a:endParaRPr>
          </a:p>
          <a:p>
            <a:pPr marL="1028700" lvl="1" indent="-571500">
              <a:buFont typeface="Wingdings" panose="05000000000000000000" pitchFamily="2" charset="2"/>
              <a:buChar char="Ø"/>
            </a:pPr>
            <a:r>
              <a:rPr lang="en-US" sz="3600" spc="58" dirty="0">
                <a:solidFill>
                  <a:schemeClr val="bg1"/>
                </a:solidFill>
                <a:latin typeface="+mj-lt"/>
              </a:rPr>
              <a:t>Borrowing, Renewal, Hold on Item policy</a:t>
            </a:r>
          </a:p>
          <a:p>
            <a:pPr marL="1028700" lvl="1" indent="-571500">
              <a:buFont typeface="Wingdings" panose="05000000000000000000" pitchFamily="2" charset="2"/>
              <a:buChar char="Ø"/>
            </a:pPr>
            <a:r>
              <a:rPr lang="en-US" sz="3600" spc="58" dirty="0">
                <a:solidFill>
                  <a:schemeClr val="bg1"/>
                </a:solidFill>
                <a:latin typeface="+mj-lt"/>
              </a:rPr>
              <a:t>Overdue Fine, Damage and Lost Item Policy</a:t>
            </a:r>
          </a:p>
          <a:p>
            <a:pPr marL="1028700" lvl="1" indent="-571500">
              <a:buFont typeface="Wingdings" panose="05000000000000000000" pitchFamily="2" charset="2"/>
              <a:buChar char="Ø"/>
            </a:pPr>
            <a:r>
              <a:rPr lang="en-US" sz="3600" spc="58" dirty="0">
                <a:solidFill>
                  <a:schemeClr val="bg1"/>
                </a:solidFill>
                <a:latin typeface="+mj-lt"/>
              </a:rPr>
              <a:t>How to book a discussion room</a:t>
            </a:r>
          </a:p>
          <a:p>
            <a:pPr marL="1028700" lvl="1" indent="-571500">
              <a:buFont typeface="Wingdings" panose="05000000000000000000" pitchFamily="2" charset="2"/>
              <a:buChar char="Ø"/>
            </a:pPr>
            <a:r>
              <a:rPr lang="en-US" sz="3600" spc="58" dirty="0">
                <a:solidFill>
                  <a:schemeClr val="bg1"/>
                </a:solidFill>
                <a:latin typeface="+mj-lt"/>
              </a:rPr>
              <a:t>Library Web Landing page</a:t>
            </a:r>
          </a:p>
          <a:p>
            <a:pPr marL="1028700" lvl="1" indent="-571500">
              <a:buFont typeface="Wingdings" panose="05000000000000000000" pitchFamily="2" charset="2"/>
              <a:buChar char="Ø"/>
            </a:pPr>
            <a:r>
              <a:rPr lang="en-US" sz="3600" spc="58" dirty="0">
                <a:solidFill>
                  <a:schemeClr val="bg1"/>
                </a:solidFill>
                <a:latin typeface="+mj-lt"/>
              </a:rPr>
              <a:t>OPAC (Online Public Access Catalog)</a:t>
            </a:r>
          </a:p>
          <a:p>
            <a:pPr marL="315586" lvl="1" defTabSz="914422">
              <a:defRPr/>
            </a:pPr>
            <a:endParaRPr lang="en-US" sz="6601" spc="59" dirty="0">
              <a:solidFill>
                <a:prstClr val="white"/>
              </a:solidFill>
              <a:latin typeface="Calibri"/>
            </a:endParaRPr>
          </a:p>
          <a:p>
            <a:pPr marL="315586" lvl="1" defTabSz="914422">
              <a:defRPr/>
            </a:pPr>
            <a:endParaRPr lang="en-US" sz="6601" spc="59" dirty="0">
              <a:solidFill>
                <a:prstClr val="white"/>
              </a:solidFill>
              <a:latin typeface="Calibri"/>
            </a:endParaRPr>
          </a:p>
          <a:p>
            <a:pPr defTabSz="914422">
              <a:defRPr/>
            </a:pPr>
            <a:endParaRPr lang="en-US" sz="2923" spc="59" dirty="0">
              <a:solidFill>
                <a:srgbClr val="FFFFFF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814473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>
            <a:extLst>
              <a:ext uri="{FF2B5EF4-FFF2-40B4-BE49-F238E27FC236}">
                <a16:creationId xmlns:a16="http://schemas.microsoft.com/office/drawing/2014/main" id="{4B5CF2C6-4F26-F2D3-1CAF-035D22D128A9}"/>
              </a:ext>
            </a:extLst>
          </p:cNvPr>
          <p:cNvSpPr/>
          <p:nvPr/>
        </p:nvSpPr>
        <p:spPr>
          <a:xfrm rot="16200000">
            <a:off x="4035273" y="-3979268"/>
            <a:ext cx="10301156" cy="18288000"/>
          </a:xfrm>
          <a:prstGeom prst="rtTriangle">
            <a:avLst/>
          </a:prstGeom>
          <a:solidFill>
            <a:srgbClr val="0070C0">
              <a:alpha val="4706"/>
            </a:srgbClr>
          </a:solidFill>
        </p:spPr>
        <p:txBody>
          <a:bodyPr/>
          <a:lstStyle/>
          <a:p>
            <a:pPr defTabSz="914422">
              <a:defRPr/>
            </a:pPr>
            <a:endParaRPr lang="en-MY" sz="180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76371"/>
          <a:stretch/>
        </p:blipFill>
        <p:spPr>
          <a:xfrm>
            <a:off x="17642003" y="19030"/>
            <a:ext cx="604146" cy="257554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74508" t="-27119" r="-938" b="27119"/>
          <a:stretch/>
        </p:blipFill>
        <p:spPr>
          <a:xfrm>
            <a:off x="-39462" y="7711453"/>
            <a:ext cx="675756" cy="25755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92A7928-1EF9-23C4-954C-EE907EDEDDD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846"/>
          <a:stretch/>
        </p:blipFill>
        <p:spPr>
          <a:xfrm>
            <a:off x="7868936" y="1562100"/>
            <a:ext cx="10365181" cy="7543800"/>
          </a:xfrm>
          <a:prstGeom prst="rect">
            <a:avLst/>
          </a:prstGeom>
        </p:spPr>
      </p:pic>
      <p:pic>
        <p:nvPicPr>
          <p:cNvPr id="6" name="Picture 5" descr="A poster for a library&#10;&#10;Description automatically generated">
            <a:extLst>
              <a:ext uri="{FF2B5EF4-FFF2-40B4-BE49-F238E27FC236}">
                <a16:creationId xmlns:a16="http://schemas.microsoft.com/office/drawing/2014/main" id="{F26EE219-3A49-7149-47B6-E7D56823F8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31" y="34326"/>
            <a:ext cx="7272588" cy="102870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8343791-3799-F5D0-B2EA-33A48CDEB6B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702" b="91957" l="6512" r="94419">
                        <a14:foregroundMark x1="7907" y1="15282" x2="6860" y2="19169"/>
                        <a14:foregroundMark x1="91279" y1="63807" x2="88605" y2="71046"/>
                        <a14:foregroundMark x1="94419" y1="65684" x2="93256" y2="68767"/>
                        <a14:foregroundMark x1="78023" y1="92091" x2="78023" y2="89812"/>
                        <a14:foregroundMark x1="6512" y1="6702" x2="6512" y2="670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80788" flipV="1">
            <a:off x="7766630" y="814534"/>
            <a:ext cx="834661" cy="733131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9EC14A1-E641-8440-D65D-6DCE992F0052}"/>
              </a:ext>
            </a:extLst>
          </p:cNvPr>
          <p:cNvSpPr/>
          <p:nvPr/>
        </p:nvSpPr>
        <p:spPr>
          <a:xfrm>
            <a:off x="8639254" y="792973"/>
            <a:ext cx="7848601" cy="682210"/>
          </a:xfrm>
          <a:prstGeom prst="roundRect">
            <a:avLst/>
          </a:prstGeom>
          <a:solidFill>
            <a:schemeClr val="accent6">
              <a:alpha val="88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sz="2800" b="1" dirty="0">
                <a:solidFill>
                  <a:schemeClr val="tx1"/>
                </a:solidFill>
                <a:hlinkClick r:id="rId8"/>
              </a:rPr>
              <a:t>https://linktr.ee/francislightlibrary</a:t>
            </a:r>
            <a:endParaRPr lang="en-MY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052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>
            <a:extLst>
              <a:ext uri="{FF2B5EF4-FFF2-40B4-BE49-F238E27FC236}">
                <a16:creationId xmlns:a16="http://schemas.microsoft.com/office/drawing/2014/main" id="{4B5CF2C6-4F26-F2D3-1CAF-035D22D128A9}"/>
              </a:ext>
            </a:extLst>
          </p:cNvPr>
          <p:cNvSpPr/>
          <p:nvPr/>
        </p:nvSpPr>
        <p:spPr>
          <a:xfrm rot="16200000">
            <a:off x="3993424" y="-4007577"/>
            <a:ext cx="10301156" cy="18288000"/>
          </a:xfrm>
          <a:prstGeom prst="rtTriangle">
            <a:avLst/>
          </a:prstGeom>
          <a:solidFill>
            <a:srgbClr val="0070C0">
              <a:alpha val="4706"/>
            </a:srgbClr>
          </a:solidFill>
        </p:spPr>
        <p:txBody>
          <a:bodyPr/>
          <a:lstStyle/>
          <a:p>
            <a:pPr defTabSz="914422">
              <a:defRPr/>
            </a:pPr>
            <a:endParaRPr lang="en-MY" sz="180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76371"/>
          <a:stretch/>
        </p:blipFill>
        <p:spPr>
          <a:xfrm>
            <a:off x="17642003" y="19030"/>
            <a:ext cx="604146" cy="257554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74508" t="-27119" r="-938" b="27119"/>
          <a:stretch/>
        </p:blipFill>
        <p:spPr>
          <a:xfrm>
            <a:off x="-39462" y="7711453"/>
            <a:ext cx="675756" cy="2575547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3786332" y="1171578"/>
            <a:ext cx="10673483" cy="835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493"/>
              </a:lnSpc>
            </a:pPr>
            <a:r>
              <a:rPr lang="en-US" sz="6626" spc="-389">
                <a:solidFill>
                  <a:srgbClr val="263F6B"/>
                </a:solidFill>
                <a:latin typeface="Montserrat Extra-Bold Italics"/>
              </a:rPr>
              <a:t>USEFUL LINKS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369358" y="2476503"/>
            <a:ext cx="15623243" cy="78926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734077" lvl="1" indent="-367039"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Open Sans Light"/>
              </a:rPr>
              <a:t>Library Landing Page: </a:t>
            </a:r>
            <a:r>
              <a:rPr lang="en-US" sz="2800" dirty="0">
                <a:solidFill>
                  <a:srgbClr val="000000"/>
                </a:solidFill>
                <a:latin typeface="Open Sans Light"/>
                <a:hlinkClick r:id="rId4"/>
              </a:rPr>
              <a:t>https://peninsulacollege.edu.my/library/</a:t>
            </a:r>
            <a:endParaRPr lang="en-US" sz="2800" dirty="0">
              <a:solidFill>
                <a:srgbClr val="000000"/>
              </a:solidFill>
              <a:latin typeface="Open Sans Light"/>
            </a:endParaRPr>
          </a:p>
          <a:p>
            <a:pPr marL="734077" lvl="1" indent="-367039">
              <a:buFont typeface="Arial"/>
              <a:buChar char="•"/>
            </a:pPr>
            <a:endParaRPr lang="en-US" sz="2800" dirty="0">
              <a:solidFill>
                <a:srgbClr val="000000"/>
              </a:solidFill>
              <a:latin typeface="Open Sans Light"/>
            </a:endParaRPr>
          </a:p>
          <a:p>
            <a:pPr marL="734077" lvl="1" indent="-367039"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Open Sans Light"/>
              </a:rPr>
              <a:t>KOHA OPAC : </a:t>
            </a:r>
            <a:r>
              <a:rPr lang="en-US" sz="2800" dirty="0">
                <a:solidFill>
                  <a:srgbClr val="000000"/>
                </a:solidFill>
                <a:latin typeface="Open Sans Light"/>
                <a:hlinkClick r:id="rId5"/>
              </a:rPr>
              <a:t>https://opacfrancislightlibrary.peninsulacollege.edu.my/</a:t>
            </a:r>
            <a:endParaRPr lang="en-US" sz="2800" dirty="0">
              <a:solidFill>
                <a:srgbClr val="000000"/>
              </a:solidFill>
              <a:latin typeface="Open Sans Light"/>
            </a:endParaRPr>
          </a:p>
          <a:p>
            <a:pPr marL="734077" lvl="1" indent="-367039">
              <a:buFont typeface="Arial"/>
              <a:buChar char="•"/>
            </a:pPr>
            <a:endParaRPr lang="en-US" sz="2800" dirty="0">
              <a:solidFill>
                <a:srgbClr val="000000"/>
              </a:solidFill>
              <a:latin typeface="Open Sans Light"/>
            </a:endParaRPr>
          </a:p>
          <a:p>
            <a:pPr marL="734077" lvl="1" indent="-367039"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Open Sans Light"/>
              </a:rPr>
              <a:t>Library discussion room booking system : </a:t>
            </a:r>
            <a:r>
              <a:rPr lang="en-US" sz="2800" dirty="0">
                <a:solidFill>
                  <a:srgbClr val="000000"/>
                </a:solidFill>
                <a:latin typeface="Open Sans Light"/>
                <a:hlinkClick r:id="rId6"/>
              </a:rPr>
              <a:t>https://francislightlibrary.appointlet.com/</a:t>
            </a:r>
            <a:endParaRPr lang="en-US" sz="2800" dirty="0">
              <a:solidFill>
                <a:srgbClr val="000000"/>
              </a:solidFill>
              <a:latin typeface="Open Sans Light"/>
            </a:endParaRPr>
          </a:p>
          <a:p>
            <a:pPr marL="367039" lvl="1"/>
            <a:endParaRPr lang="en-US" sz="2800" dirty="0">
              <a:solidFill>
                <a:srgbClr val="000000"/>
              </a:solidFill>
              <a:latin typeface="Open Sans Light"/>
            </a:endParaRPr>
          </a:p>
          <a:p>
            <a:pPr marL="734077" lvl="1" indent="-367039">
              <a:buFont typeface="Arial"/>
              <a:buChar char="•"/>
            </a:pPr>
            <a:r>
              <a:rPr lang="en-US" sz="2800" dirty="0" err="1">
                <a:solidFill>
                  <a:srgbClr val="000000"/>
                </a:solidFill>
                <a:latin typeface="Open Sans Light"/>
              </a:rPr>
              <a:t>Proquest</a:t>
            </a:r>
            <a:r>
              <a:rPr lang="en-US" sz="2800" dirty="0">
                <a:solidFill>
                  <a:srgbClr val="000000"/>
                </a:solidFill>
                <a:latin typeface="Open Sans Light"/>
              </a:rPr>
              <a:t> E-Book Central : </a:t>
            </a:r>
            <a:r>
              <a:rPr lang="en-US" sz="2800" dirty="0">
                <a:solidFill>
                  <a:srgbClr val="000000"/>
                </a:solidFill>
                <a:latin typeface="Open Sans Light"/>
                <a:hlinkClick r:id="rId7"/>
              </a:rPr>
              <a:t>https://ebookcentral.proquest.com/auth/lib/alcm/</a:t>
            </a:r>
            <a:endParaRPr lang="en-US" sz="2800" dirty="0">
              <a:solidFill>
                <a:srgbClr val="000000"/>
              </a:solidFill>
              <a:latin typeface="Open Sans Light"/>
            </a:endParaRPr>
          </a:p>
          <a:p>
            <a:pPr marL="734077" lvl="1" indent="-367039">
              <a:buFont typeface="Arial"/>
              <a:buChar char="•"/>
            </a:pPr>
            <a:endParaRPr lang="en-US" sz="2800" dirty="0">
              <a:solidFill>
                <a:srgbClr val="000000"/>
              </a:solidFill>
              <a:latin typeface="Open Sans Light"/>
            </a:endParaRPr>
          </a:p>
          <a:p>
            <a:pPr marL="734077" lvl="1" indent="-367039"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Open Sans Light"/>
              </a:rPr>
              <a:t>Access to Library Digital Collection : </a:t>
            </a:r>
            <a:r>
              <a:rPr lang="en-US" sz="2800" dirty="0">
                <a:solidFill>
                  <a:srgbClr val="000000"/>
                </a:solidFill>
                <a:latin typeface="Open Sans Light"/>
                <a:hlinkClick r:id="rId8"/>
              </a:rPr>
              <a:t>https://digitallibrary.peninsulacollege.edu.my/home</a:t>
            </a:r>
            <a:endParaRPr lang="en-US" sz="2800" dirty="0">
              <a:solidFill>
                <a:srgbClr val="000000"/>
              </a:solidFill>
              <a:latin typeface="Open Sans Light"/>
            </a:endParaRPr>
          </a:p>
          <a:p>
            <a:pPr marL="367039" lvl="1"/>
            <a:endParaRPr lang="en-US" sz="2800" dirty="0">
              <a:solidFill>
                <a:srgbClr val="000000"/>
              </a:solidFill>
              <a:latin typeface="Open Sans Light"/>
            </a:endParaRPr>
          </a:p>
          <a:p>
            <a:pPr marL="734077" lvl="1" indent="-367039"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Open Sans Light"/>
              </a:rPr>
              <a:t> Portal u-Pustaka : </a:t>
            </a:r>
            <a:r>
              <a:rPr lang="en-US" sz="2800" dirty="0">
                <a:solidFill>
                  <a:srgbClr val="000000"/>
                </a:solidFill>
                <a:latin typeface="Open Sans Light"/>
                <a:hlinkClick r:id="rId9"/>
              </a:rPr>
              <a:t>https://www.u-library.gov.my/portal/</a:t>
            </a:r>
            <a:endParaRPr lang="en-US" sz="2800" dirty="0">
              <a:solidFill>
                <a:srgbClr val="000000"/>
              </a:solidFill>
              <a:latin typeface="Open Sans Light"/>
            </a:endParaRPr>
          </a:p>
          <a:p>
            <a:pPr marL="734077" lvl="1" indent="-367039">
              <a:buFont typeface="Arial"/>
              <a:buChar char="•"/>
            </a:pPr>
            <a:endParaRPr lang="en-US" sz="2800" dirty="0">
              <a:solidFill>
                <a:srgbClr val="000000"/>
              </a:solidFill>
              <a:latin typeface="Open Sans Light"/>
            </a:endParaRPr>
          </a:p>
          <a:p>
            <a:pPr marL="734077" lvl="1" indent="-367039"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Open Sans Light"/>
              </a:rPr>
              <a:t>UOP Library services : </a:t>
            </a:r>
            <a:r>
              <a:rPr lang="en-US" sz="2800" dirty="0">
                <a:solidFill>
                  <a:srgbClr val="000000"/>
                </a:solidFill>
                <a:latin typeface="Open Sans Light"/>
                <a:hlinkClick r:id="rId10"/>
              </a:rPr>
              <a:t>https://www.plymouth.ac.uk/services/library-services</a:t>
            </a:r>
            <a:endParaRPr lang="en-US" sz="2800" dirty="0">
              <a:solidFill>
                <a:srgbClr val="000000"/>
              </a:solidFill>
              <a:latin typeface="Open Sans Light"/>
            </a:endParaRPr>
          </a:p>
          <a:p>
            <a:pPr marL="367039" lvl="1"/>
            <a:endParaRPr lang="en-US" sz="2800" dirty="0">
              <a:solidFill>
                <a:srgbClr val="000000"/>
              </a:solidFill>
              <a:latin typeface="Open Sans Light"/>
            </a:endParaRPr>
          </a:p>
          <a:p>
            <a:pPr marL="734077" lvl="1" indent="-367039"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Open Sans Light"/>
              </a:rPr>
              <a:t> Contact Librarian :</a:t>
            </a:r>
          </a:p>
          <a:p>
            <a:pPr marL="1468155" lvl="2" indent="-489386">
              <a:buFont typeface="Arial"/>
              <a:buChar char="⚬"/>
            </a:pPr>
            <a:r>
              <a:rPr lang="en-US" sz="2800" dirty="0">
                <a:solidFill>
                  <a:srgbClr val="000000"/>
                </a:solidFill>
                <a:latin typeface="Open Sans Light"/>
                <a:hlinkClick r:id="rId11"/>
              </a:rPr>
              <a:t>noorshahidah@peninsulacollege.edu.my</a:t>
            </a:r>
            <a:endParaRPr lang="en-US" sz="2800" dirty="0">
              <a:solidFill>
                <a:srgbClr val="000000"/>
              </a:solidFill>
              <a:latin typeface="Open Sans Light"/>
            </a:endParaRPr>
          </a:p>
          <a:p>
            <a:pPr marL="1468155" lvl="2" indent="-489386">
              <a:buFont typeface="Arial"/>
              <a:buChar char="⚬"/>
            </a:pPr>
            <a:r>
              <a:rPr lang="en-US" sz="2800" dirty="0">
                <a:solidFill>
                  <a:srgbClr val="000000"/>
                </a:solidFill>
                <a:latin typeface="Open Sans Light"/>
                <a:hlinkClick r:id="rId12"/>
              </a:rPr>
              <a:t>jazlyhanif@peninsulacollege.edu.my</a:t>
            </a:r>
            <a:endParaRPr lang="en-US" sz="2800" dirty="0">
              <a:solidFill>
                <a:srgbClr val="000000"/>
              </a:solidFill>
              <a:latin typeface="Open Sans Light"/>
            </a:endParaRPr>
          </a:p>
          <a:p>
            <a:pPr>
              <a:lnSpc>
                <a:spcPts val="4759"/>
              </a:lnSpc>
            </a:pPr>
            <a:endParaRPr lang="en-US" sz="3200" dirty="0">
              <a:solidFill>
                <a:srgbClr val="000000"/>
              </a:solidFill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723709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4">
            <a:extLst>
              <a:ext uri="{FF2B5EF4-FFF2-40B4-BE49-F238E27FC236}">
                <a16:creationId xmlns:a16="http://schemas.microsoft.com/office/drawing/2014/main" id="{B9999FF7-51F3-487E-28C0-6B3C6553DC82}"/>
              </a:ext>
            </a:extLst>
          </p:cNvPr>
          <p:cNvSpPr/>
          <p:nvPr/>
        </p:nvSpPr>
        <p:spPr>
          <a:xfrm>
            <a:off x="-21265" y="-190500"/>
            <a:ext cx="18288000" cy="10477500"/>
          </a:xfrm>
          <a:prstGeom prst="rect">
            <a:avLst/>
          </a:prstGeom>
          <a:solidFill>
            <a:srgbClr val="213559"/>
          </a:solidFill>
        </p:spPr>
        <p:txBody>
          <a:bodyPr/>
          <a:lstStyle/>
          <a:p>
            <a:pPr defTabSz="914422">
              <a:defRPr/>
            </a:pPr>
            <a:endParaRPr lang="en-MY" sz="180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028700" y="1028700"/>
            <a:ext cx="1783058" cy="29501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476242" y="8956803"/>
            <a:ext cx="1783058" cy="29501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74912"/>
          <a:stretch/>
        </p:blipFill>
        <p:spPr>
          <a:xfrm>
            <a:off x="17494140" y="698457"/>
            <a:ext cx="641463" cy="2575547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b="72488"/>
          <a:stretch/>
        </p:blipFill>
        <p:spPr>
          <a:xfrm>
            <a:off x="979462" y="9578422"/>
            <a:ext cx="2556816" cy="708581"/>
          </a:xfrm>
          <a:prstGeom prst="rect">
            <a:avLst/>
          </a:prstGeom>
        </p:spPr>
      </p:pic>
      <p:sp>
        <p:nvSpPr>
          <p:cNvPr id="7" name="AutoShape 7"/>
          <p:cNvSpPr/>
          <p:nvPr/>
        </p:nvSpPr>
        <p:spPr>
          <a:xfrm>
            <a:off x="1028703" y="8302953"/>
            <a:ext cx="16230601" cy="169518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endParaRPr lang="en-MY" sz="1801"/>
          </a:p>
        </p:txBody>
      </p:sp>
      <p:sp>
        <p:nvSpPr>
          <p:cNvPr id="9" name="TextBox 9"/>
          <p:cNvSpPr txBox="1"/>
          <p:nvPr/>
        </p:nvSpPr>
        <p:spPr>
          <a:xfrm>
            <a:off x="1028701" y="2926761"/>
            <a:ext cx="7727310" cy="1737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4898"/>
              </a:lnSpc>
            </a:pPr>
            <a:r>
              <a:rPr lang="en-US" sz="9600" spc="-955" dirty="0">
                <a:solidFill>
                  <a:srgbClr val="FFFFFF"/>
                </a:solidFill>
                <a:latin typeface="Montserrat Extra-Bold"/>
              </a:rPr>
              <a:t>Thank you !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028700" y="6918282"/>
            <a:ext cx="5015154" cy="8710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509"/>
              </a:lnSpc>
            </a:pPr>
            <a:r>
              <a:rPr lang="en-US" sz="2700">
                <a:solidFill>
                  <a:srgbClr val="FFFFFF"/>
                </a:solidFill>
                <a:latin typeface="Montserrat Italics"/>
              </a:rPr>
              <a:t>We look forward to assist you..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2">
            <a:extLst>
              <a:ext uri="{FF2B5EF4-FFF2-40B4-BE49-F238E27FC236}">
                <a16:creationId xmlns:a16="http://schemas.microsoft.com/office/drawing/2014/main" id="{23341B78-94A0-FF10-7F19-F60D4D302D13}"/>
              </a:ext>
            </a:extLst>
          </p:cNvPr>
          <p:cNvSpPr/>
          <p:nvPr/>
        </p:nvSpPr>
        <p:spPr>
          <a:xfrm rot="16200000">
            <a:off x="3993424" y="-4007577"/>
            <a:ext cx="10301156" cy="18288000"/>
          </a:xfrm>
          <a:prstGeom prst="rtTriangle">
            <a:avLst/>
          </a:prstGeom>
          <a:solidFill>
            <a:srgbClr val="0070C0">
              <a:alpha val="4706"/>
            </a:srgbClr>
          </a:solidFill>
        </p:spPr>
        <p:txBody>
          <a:bodyPr/>
          <a:lstStyle/>
          <a:p>
            <a:pPr defTabSz="914422">
              <a:defRPr/>
            </a:pPr>
            <a:endParaRPr lang="en-MY" sz="1801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463179" y="6634119"/>
            <a:ext cx="5003707" cy="2903330"/>
            <a:chOff x="0" y="0"/>
            <a:chExt cx="1825366" cy="105914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825366" cy="1059143"/>
            </a:xfrm>
            <a:custGeom>
              <a:avLst/>
              <a:gdLst/>
              <a:ahLst/>
              <a:cxnLst/>
              <a:rect l="l" t="t" r="r" b="b"/>
              <a:pathLst>
                <a:path w="1825366" h="1059143">
                  <a:moveTo>
                    <a:pt x="1700906" y="1059142"/>
                  </a:moveTo>
                  <a:lnTo>
                    <a:pt x="124460" y="1059142"/>
                  </a:lnTo>
                  <a:cubicBezTo>
                    <a:pt x="55880" y="1059142"/>
                    <a:pt x="0" y="1003262"/>
                    <a:pt x="0" y="934682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700906" y="0"/>
                  </a:lnTo>
                  <a:cubicBezTo>
                    <a:pt x="1769486" y="0"/>
                    <a:pt x="1825366" y="55880"/>
                    <a:pt x="1825366" y="124460"/>
                  </a:cubicBezTo>
                  <a:lnTo>
                    <a:pt x="1825366" y="934682"/>
                  </a:lnTo>
                  <a:cubicBezTo>
                    <a:pt x="1825366" y="1003263"/>
                    <a:pt x="1769486" y="1059143"/>
                    <a:pt x="1700906" y="1059143"/>
                  </a:cubicBezTo>
                  <a:close/>
                </a:path>
              </a:pathLst>
            </a:custGeom>
            <a:solidFill>
              <a:srgbClr val="263F6B"/>
            </a:solidFill>
          </p:spPr>
          <p:txBody>
            <a:bodyPr/>
            <a:lstStyle/>
            <a:p>
              <a:endParaRPr lang="en-MY" sz="1801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5226044" y="3267318"/>
            <a:ext cx="5698489" cy="2427077"/>
            <a:chOff x="0" y="0"/>
            <a:chExt cx="2078824" cy="88540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078824" cy="885405"/>
            </a:xfrm>
            <a:custGeom>
              <a:avLst/>
              <a:gdLst/>
              <a:ahLst/>
              <a:cxnLst/>
              <a:rect l="l" t="t" r="r" b="b"/>
              <a:pathLst>
                <a:path w="2078824" h="885405">
                  <a:moveTo>
                    <a:pt x="1954364" y="885404"/>
                  </a:moveTo>
                  <a:lnTo>
                    <a:pt x="124460" y="885404"/>
                  </a:lnTo>
                  <a:cubicBezTo>
                    <a:pt x="55880" y="885404"/>
                    <a:pt x="0" y="829524"/>
                    <a:pt x="0" y="760944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954364" y="0"/>
                  </a:lnTo>
                  <a:cubicBezTo>
                    <a:pt x="2022944" y="0"/>
                    <a:pt x="2078824" y="55880"/>
                    <a:pt x="2078824" y="124460"/>
                  </a:cubicBezTo>
                  <a:lnTo>
                    <a:pt x="2078824" y="760945"/>
                  </a:lnTo>
                  <a:cubicBezTo>
                    <a:pt x="2078824" y="829525"/>
                    <a:pt x="2022944" y="885405"/>
                    <a:pt x="1954364" y="885405"/>
                  </a:cubicBezTo>
                  <a:close/>
                </a:path>
              </a:pathLst>
            </a:custGeom>
            <a:solidFill>
              <a:srgbClr val="263F6B"/>
            </a:solidFill>
          </p:spPr>
          <p:txBody>
            <a:bodyPr/>
            <a:lstStyle/>
            <a:p>
              <a:endParaRPr lang="en-MY" sz="1801"/>
            </a:p>
          </p:txBody>
        </p:sp>
      </p:grp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1511905" y="4476454"/>
            <a:ext cx="2924869" cy="2924869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655320" y="655320"/>
              <a:ext cx="5039360" cy="5039360"/>
            </a:xfrm>
            <a:custGeom>
              <a:avLst/>
              <a:gdLst/>
              <a:ahLst/>
              <a:cxnLst/>
              <a:rect l="l" t="t" r="r" b="b"/>
              <a:pathLst>
                <a:path w="5039360" h="5039360">
                  <a:moveTo>
                    <a:pt x="2519680" y="0"/>
                  </a:moveTo>
                  <a:cubicBezTo>
                    <a:pt x="1127760" y="0"/>
                    <a:pt x="0" y="1127760"/>
                    <a:pt x="0" y="2519680"/>
                  </a:cubicBezTo>
                  <a:cubicBezTo>
                    <a:pt x="0" y="3911600"/>
                    <a:pt x="1127760" y="5039360"/>
                    <a:pt x="2519680" y="5039360"/>
                  </a:cubicBezTo>
                  <a:cubicBezTo>
                    <a:pt x="3911600" y="5039360"/>
                    <a:pt x="5039360" y="3911600"/>
                    <a:pt x="5039360" y="2519680"/>
                  </a:cubicBezTo>
                  <a:cubicBezTo>
                    <a:pt x="5039360" y="1127760"/>
                    <a:pt x="3911600" y="0"/>
                    <a:pt x="2519680" y="0"/>
                  </a:cubicBezTo>
                  <a:close/>
                </a:path>
              </a:pathLst>
            </a:custGeom>
            <a:blipFill>
              <a:blip r:embed="rId2"/>
              <a:stretch>
                <a:fillRect t="-8443" b="-34556"/>
              </a:stretch>
            </a:blipFill>
          </p:spPr>
          <p:txBody>
            <a:bodyPr/>
            <a:lstStyle/>
            <a:p>
              <a:endParaRPr lang="en-MY" sz="1801"/>
            </a:p>
          </p:txBody>
        </p:sp>
        <p:sp>
          <p:nvSpPr>
            <p:cNvPr id="9" name="Freeform 9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3670" y="0"/>
                    <a:pt x="0" y="1424940"/>
                    <a:pt x="0" y="3175000"/>
                  </a:cubicBezTo>
                  <a:cubicBezTo>
                    <a:pt x="0" y="4925060"/>
                    <a:pt x="1423670" y="6350000"/>
                    <a:pt x="3175000" y="6350000"/>
                  </a:cubicBezTo>
                  <a:cubicBezTo>
                    <a:pt x="4925060" y="6350000"/>
                    <a:pt x="6350000" y="4926330"/>
                    <a:pt x="6350000" y="3175000"/>
                  </a:cubicBezTo>
                  <a:cubicBezTo>
                    <a:pt x="6350000" y="1424940"/>
                    <a:pt x="4926330" y="0"/>
                    <a:pt x="3175000" y="0"/>
                  </a:cubicBezTo>
                  <a:close/>
                  <a:moveTo>
                    <a:pt x="3175000" y="5833110"/>
                  </a:moveTo>
                  <a:cubicBezTo>
                    <a:pt x="1709420" y="5833110"/>
                    <a:pt x="516890" y="4640580"/>
                    <a:pt x="516890" y="3175000"/>
                  </a:cubicBezTo>
                  <a:cubicBezTo>
                    <a:pt x="516890" y="1709420"/>
                    <a:pt x="1709420" y="516890"/>
                    <a:pt x="3175000" y="516890"/>
                  </a:cubicBezTo>
                  <a:cubicBezTo>
                    <a:pt x="4640580" y="516890"/>
                    <a:pt x="5833110" y="1709420"/>
                    <a:pt x="5833110" y="3175000"/>
                  </a:cubicBezTo>
                  <a:cubicBezTo>
                    <a:pt x="5833110" y="4640580"/>
                    <a:pt x="4640580" y="5833110"/>
                    <a:pt x="3175000" y="5833110"/>
                  </a:cubicBezTo>
                  <a:close/>
                </a:path>
              </a:pathLst>
            </a:custGeom>
            <a:solidFill>
              <a:srgbClr val="263F6B"/>
            </a:solidFill>
          </p:spPr>
          <p:txBody>
            <a:bodyPr/>
            <a:lstStyle/>
            <a:p>
              <a:endParaRPr lang="en-MY" sz="1801"/>
            </a:p>
          </p:txBody>
        </p:sp>
      </p:grpSp>
      <p:grpSp>
        <p:nvGrpSpPr>
          <p:cNvPr id="10" name="Group 10"/>
          <p:cNvGrpSpPr>
            <a:grpSpLocks noChangeAspect="1"/>
          </p:cNvGrpSpPr>
          <p:nvPr/>
        </p:nvGrpSpPr>
        <p:grpSpPr>
          <a:xfrm>
            <a:off x="6587146" y="1028703"/>
            <a:ext cx="2924869" cy="2924869"/>
            <a:chOff x="0" y="0"/>
            <a:chExt cx="6350000" cy="6350000"/>
          </a:xfrm>
        </p:grpSpPr>
        <p:sp>
          <p:nvSpPr>
            <p:cNvPr id="11" name="Freeform 11"/>
            <p:cNvSpPr/>
            <p:nvPr/>
          </p:nvSpPr>
          <p:spPr>
            <a:xfrm>
              <a:off x="655320" y="655320"/>
              <a:ext cx="5039360" cy="5039360"/>
            </a:xfrm>
            <a:custGeom>
              <a:avLst/>
              <a:gdLst/>
              <a:ahLst/>
              <a:cxnLst/>
              <a:rect l="l" t="t" r="r" b="b"/>
              <a:pathLst>
                <a:path w="5039360" h="5039360">
                  <a:moveTo>
                    <a:pt x="2519680" y="0"/>
                  </a:moveTo>
                  <a:cubicBezTo>
                    <a:pt x="1127760" y="0"/>
                    <a:pt x="0" y="1127760"/>
                    <a:pt x="0" y="2519680"/>
                  </a:cubicBezTo>
                  <a:cubicBezTo>
                    <a:pt x="0" y="3911600"/>
                    <a:pt x="1127760" y="5039360"/>
                    <a:pt x="2519680" y="5039360"/>
                  </a:cubicBezTo>
                  <a:cubicBezTo>
                    <a:pt x="3911600" y="5039360"/>
                    <a:pt x="5039360" y="3911600"/>
                    <a:pt x="5039360" y="2519680"/>
                  </a:cubicBezTo>
                  <a:cubicBezTo>
                    <a:pt x="5039360" y="1127760"/>
                    <a:pt x="3911600" y="0"/>
                    <a:pt x="2519680" y="0"/>
                  </a:cubicBezTo>
                  <a:close/>
                </a:path>
              </a:pathLst>
            </a:custGeom>
            <a:blipFill>
              <a:blip r:embed="rId3"/>
              <a:stretch>
                <a:fillRect t="-11070" b="-22262"/>
              </a:stretch>
            </a:blipFill>
          </p:spPr>
          <p:txBody>
            <a:bodyPr/>
            <a:lstStyle/>
            <a:p>
              <a:endParaRPr lang="en-MY" sz="1801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3670" y="0"/>
                    <a:pt x="0" y="1424940"/>
                    <a:pt x="0" y="3175000"/>
                  </a:cubicBezTo>
                  <a:cubicBezTo>
                    <a:pt x="0" y="4925060"/>
                    <a:pt x="1423670" y="6350000"/>
                    <a:pt x="3175000" y="6350000"/>
                  </a:cubicBezTo>
                  <a:cubicBezTo>
                    <a:pt x="4925060" y="6350000"/>
                    <a:pt x="6350000" y="4926330"/>
                    <a:pt x="6350000" y="3175000"/>
                  </a:cubicBezTo>
                  <a:cubicBezTo>
                    <a:pt x="6350000" y="1424940"/>
                    <a:pt x="4926330" y="0"/>
                    <a:pt x="3175000" y="0"/>
                  </a:cubicBezTo>
                  <a:close/>
                  <a:moveTo>
                    <a:pt x="3175000" y="5833110"/>
                  </a:moveTo>
                  <a:cubicBezTo>
                    <a:pt x="1709420" y="5833110"/>
                    <a:pt x="516890" y="4640580"/>
                    <a:pt x="516890" y="3175000"/>
                  </a:cubicBezTo>
                  <a:cubicBezTo>
                    <a:pt x="516890" y="1709420"/>
                    <a:pt x="1709420" y="516890"/>
                    <a:pt x="3175000" y="516890"/>
                  </a:cubicBezTo>
                  <a:cubicBezTo>
                    <a:pt x="4640580" y="516890"/>
                    <a:pt x="5833110" y="1709420"/>
                    <a:pt x="5833110" y="3175000"/>
                  </a:cubicBezTo>
                  <a:cubicBezTo>
                    <a:pt x="5833110" y="4640580"/>
                    <a:pt x="4640580" y="5833110"/>
                    <a:pt x="3175000" y="5833110"/>
                  </a:cubicBezTo>
                  <a:close/>
                </a:path>
              </a:pathLst>
            </a:custGeom>
            <a:solidFill>
              <a:srgbClr val="263F6B"/>
            </a:solidFill>
          </p:spPr>
          <p:txBody>
            <a:bodyPr/>
            <a:lstStyle/>
            <a:p>
              <a:endParaRPr lang="en-MY" sz="1801"/>
            </a:p>
          </p:txBody>
        </p:sp>
      </p:grpSp>
      <p:sp>
        <p:nvSpPr>
          <p:cNvPr id="13" name="AutoShape 13"/>
          <p:cNvSpPr/>
          <p:nvPr/>
        </p:nvSpPr>
        <p:spPr>
          <a:xfrm rot="-2655355">
            <a:off x="3479232" y="3335187"/>
            <a:ext cx="2759445" cy="207833"/>
          </a:xfrm>
          <a:prstGeom prst="line">
            <a:avLst/>
          </a:prstGeom>
          <a:ln w="47625" cap="rnd">
            <a:solidFill>
              <a:srgbClr val="263F6B"/>
            </a:solidFill>
            <a:prstDash val="solid"/>
            <a:headEnd type="oval" w="lg" len="lg"/>
            <a:tailEnd type="oval" w="lg" len="lg"/>
          </a:ln>
        </p:spPr>
        <p:txBody>
          <a:bodyPr/>
          <a:lstStyle/>
          <a:p>
            <a:endParaRPr lang="en-MY" sz="1801"/>
          </a:p>
        </p:txBody>
      </p:sp>
      <p:pic>
        <p:nvPicPr>
          <p:cNvPr id="16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1367457" y="5270498"/>
            <a:ext cx="1105755" cy="1105755"/>
          </a:xfrm>
          <a:prstGeom prst="rect">
            <a:avLst/>
          </a:prstGeom>
        </p:spPr>
      </p:pic>
      <p:sp>
        <p:nvSpPr>
          <p:cNvPr id="17" name="TextBox 17"/>
          <p:cNvSpPr txBox="1"/>
          <p:nvPr/>
        </p:nvSpPr>
        <p:spPr>
          <a:xfrm>
            <a:off x="5226044" y="4457403"/>
            <a:ext cx="5546955" cy="9920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90"/>
              </a:lnSpc>
            </a:pPr>
            <a:r>
              <a:rPr lang="en-US" sz="2608" spc="52" dirty="0">
                <a:solidFill>
                  <a:srgbClr val="FFFFFF"/>
                </a:solidFill>
                <a:latin typeface="Montserrat"/>
              </a:rPr>
              <a:t>Librarian</a:t>
            </a:r>
          </a:p>
          <a:p>
            <a:pPr algn="ctr">
              <a:lnSpc>
                <a:spcPts val="1899"/>
              </a:lnSpc>
            </a:pPr>
            <a:endParaRPr lang="en-US" sz="2608" spc="52" dirty="0">
              <a:solidFill>
                <a:srgbClr val="FFFFFF"/>
              </a:solidFill>
              <a:latin typeface="Montserrat"/>
            </a:endParaRPr>
          </a:p>
          <a:p>
            <a:pPr algn="ctr">
              <a:lnSpc>
                <a:spcPts val="2556"/>
              </a:lnSpc>
            </a:pPr>
            <a:r>
              <a:rPr lang="en-US" sz="1966" spc="39" dirty="0">
                <a:solidFill>
                  <a:srgbClr val="FFFFFF"/>
                </a:solidFill>
                <a:latin typeface="Montserrat"/>
              </a:rPr>
              <a:t>noorshahidah@peninsulacollege.edu.my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917783" y="7382268"/>
            <a:ext cx="4113109" cy="3965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50"/>
              </a:lnSpc>
            </a:pPr>
            <a:r>
              <a:rPr lang="en-US" sz="2500" spc="50" dirty="0">
                <a:solidFill>
                  <a:srgbClr val="FFFFFF"/>
                </a:solidFill>
                <a:latin typeface="Montserrat Extra-Bold"/>
              </a:rPr>
              <a:t>Muhammad </a:t>
            </a:r>
            <a:r>
              <a:rPr lang="en-US" sz="2500" spc="50" dirty="0" err="1">
                <a:solidFill>
                  <a:srgbClr val="FFFFFF"/>
                </a:solidFill>
                <a:latin typeface="Montserrat Extra-Bold"/>
              </a:rPr>
              <a:t>Jazly</a:t>
            </a:r>
            <a:r>
              <a:rPr lang="en-US" sz="2500" spc="50" dirty="0">
                <a:solidFill>
                  <a:srgbClr val="FFFFFF"/>
                </a:solidFill>
                <a:latin typeface="Montserrat Extra-Bold"/>
              </a:rPr>
              <a:t> Hanif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6221521" y="3934517"/>
            <a:ext cx="3442028" cy="3965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50"/>
              </a:lnSpc>
            </a:pPr>
            <a:r>
              <a:rPr lang="en-US" sz="2500" spc="50">
                <a:solidFill>
                  <a:srgbClr val="FFFFFF"/>
                </a:solidFill>
                <a:latin typeface="Montserrat Extra-Bold"/>
              </a:rPr>
              <a:t>Noor Shahidah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760469" y="2198077"/>
            <a:ext cx="3408069" cy="14879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762"/>
              </a:lnSpc>
            </a:pPr>
            <a:r>
              <a:rPr lang="en-US" sz="5879" spc="-347" dirty="0">
                <a:solidFill>
                  <a:srgbClr val="263F6B"/>
                </a:solidFill>
                <a:latin typeface="Montserrat Extra-Bold Italics"/>
              </a:rPr>
              <a:t>LIBRARY STAFF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200857" y="7922019"/>
            <a:ext cx="5546955" cy="13254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90"/>
              </a:lnSpc>
            </a:pPr>
            <a:r>
              <a:rPr lang="en-US" sz="2608" spc="52" dirty="0">
                <a:solidFill>
                  <a:srgbClr val="FFFFFF"/>
                </a:solidFill>
                <a:latin typeface="Montserrat"/>
              </a:rPr>
              <a:t>Asst. Librarian</a:t>
            </a:r>
          </a:p>
          <a:p>
            <a:pPr algn="ctr">
              <a:lnSpc>
                <a:spcPts val="1899"/>
              </a:lnSpc>
            </a:pPr>
            <a:endParaRPr lang="en-US" sz="2608" spc="52" dirty="0">
              <a:solidFill>
                <a:srgbClr val="FFFFFF"/>
              </a:solidFill>
              <a:latin typeface="Montserrat"/>
            </a:endParaRPr>
          </a:p>
          <a:p>
            <a:pPr algn="ctr">
              <a:lnSpc>
                <a:spcPts val="2556"/>
              </a:lnSpc>
            </a:pPr>
            <a:r>
              <a:rPr lang="en-US" sz="1966" spc="28" dirty="0">
                <a:solidFill>
                  <a:srgbClr val="FFFFFF"/>
                </a:solidFill>
                <a:latin typeface="Montserrat"/>
              </a:rPr>
              <a:t>jazlyhanif@peninsulacollege.edu.my </a:t>
            </a:r>
          </a:p>
          <a:p>
            <a:pPr algn="ctr">
              <a:lnSpc>
                <a:spcPts val="2556"/>
              </a:lnSpc>
            </a:pPr>
            <a:endParaRPr lang="en-US" sz="1966" spc="28" dirty="0">
              <a:solidFill>
                <a:srgbClr val="FFFFFF"/>
              </a:solidFill>
              <a:latin typeface="Montserrat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2795893" y="5126929"/>
            <a:ext cx="5011525" cy="14879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762"/>
              </a:lnSpc>
            </a:pPr>
            <a:r>
              <a:rPr lang="en-US" sz="5879" spc="-347" dirty="0">
                <a:solidFill>
                  <a:srgbClr val="263F6B"/>
                </a:solidFill>
                <a:latin typeface="Montserrat Extra-Bold Italics"/>
              </a:rPr>
              <a:t>OPENING HOURS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7999522" y="6941945"/>
            <a:ext cx="9935732" cy="28165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67"/>
              </a:lnSpc>
            </a:pPr>
            <a:r>
              <a:rPr lang="en-US" sz="3650" spc="-132" dirty="0">
                <a:solidFill>
                  <a:srgbClr val="3D6A8F"/>
                </a:solidFill>
                <a:latin typeface="Josefin Sans Regular Bold Italics"/>
              </a:rPr>
              <a:t>Monday to Friday      : 8.00 am - 5.30 pm</a:t>
            </a:r>
          </a:p>
          <a:p>
            <a:pPr>
              <a:lnSpc>
                <a:spcPts val="3067"/>
              </a:lnSpc>
            </a:pPr>
            <a:endParaRPr lang="en-US" sz="3650" spc="-132" dirty="0">
              <a:solidFill>
                <a:srgbClr val="3D6A8F"/>
              </a:solidFill>
              <a:latin typeface="Josefin Sans Regular Bold Italics"/>
            </a:endParaRPr>
          </a:p>
          <a:p>
            <a:pPr>
              <a:lnSpc>
                <a:spcPts val="3067"/>
              </a:lnSpc>
            </a:pPr>
            <a:r>
              <a:rPr lang="en-US" sz="3650" spc="-132" dirty="0">
                <a:solidFill>
                  <a:srgbClr val="3D6A8F"/>
                </a:solidFill>
                <a:latin typeface="Josefin Sans Regular Bold Italics"/>
              </a:rPr>
              <a:t>Saturday &amp; Sunday    : Closed</a:t>
            </a:r>
          </a:p>
          <a:p>
            <a:pPr>
              <a:lnSpc>
                <a:spcPts val="3067"/>
              </a:lnSpc>
            </a:pPr>
            <a:endParaRPr lang="en-US" sz="3650" spc="-132" dirty="0">
              <a:solidFill>
                <a:srgbClr val="3D6A8F"/>
              </a:solidFill>
              <a:latin typeface="Josefin Sans Regular Bold Italics"/>
            </a:endParaRPr>
          </a:p>
          <a:p>
            <a:pPr>
              <a:lnSpc>
                <a:spcPts val="3067"/>
              </a:lnSpc>
            </a:pPr>
            <a:r>
              <a:rPr lang="en-US" sz="3650" spc="-132" dirty="0">
                <a:solidFill>
                  <a:srgbClr val="3D6A8F"/>
                </a:solidFill>
                <a:latin typeface="Josefin Sans Regular Bold Italics"/>
              </a:rPr>
              <a:t>Public Holidays           : Closed</a:t>
            </a:r>
          </a:p>
          <a:p>
            <a:pPr>
              <a:lnSpc>
                <a:spcPts val="3067"/>
              </a:lnSpc>
            </a:pPr>
            <a:endParaRPr lang="en-US" sz="3650" spc="-132" dirty="0">
              <a:solidFill>
                <a:srgbClr val="3D6A8F"/>
              </a:solidFill>
              <a:latin typeface="Josefin Sans Regular Bold Italics"/>
            </a:endParaRPr>
          </a:p>
          <a:p>
            <a:pPr>
              <a:lnSpc>
                <a:spcPts val="3067"/>
              </a:lnSpc>
            </a:pPr>
            <a:r>
              <a:rPr lang="en-US" sz="3650" spc="-132" dirty="0">
                <a:solidFill>
                  <a:srgbClr val="3D6A8F"/>
                </a:solidFill>
                <a:latin typeface="Josefin Sans Regular Bold Italics"/>
              </a:rPr>
              <a:t>Revision &amp; Exam Week :  8.00 am – 9.00 pm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297214" y="-1"/>
            <a:ext cx="11740992" cy="10287001"/>
          </a:xfrm>
          <a:prstGeom prst="rect">
            <a:avLst/>
          </a:prstGeom>
        </p:spPr>
      </p:pic>
      <p:sp>
        <p:nvSpPr>
          <p:cNvPr id="3" name="AutoShape 3"/>
          <p:cNvSpPr/>
          <p:nvPr/>
        </p:nvSpPr>
        <p:spPr>
          <a:xfrm>
            <a:off x="1028700" y="-1"/>
            <a:ext cx="17259300" cy="10287001"/>
          </a:xfrm>
          <a:prstGeom prst="rect">
            <a:avLst/>
          </a:prstGeom>
          <a:solidFill>
            <a:srgbClr val="213559"/>
          </a:solidFill>
        </p:spPr>
        <p:txBody>
          <a:bodyPr/>
          <a:lstStyle/>
          <a:p>
            <a:endParaRPr lang="en-MY" sz="1801" dirty="0"/>
          </a:p>
        </p:txBody>
      </p:sp>
      <p:grpSp>
        <p:nvGrpSpPr>
          <p:cNvPr id="4" name="Group 4"/>
          <p:cNvGrpSpPr/>
          <p:nvPr/>
        </p:nvGrpSpPr>
        <p:grpSpPr>
          <a:xfrm>
            <a:off x="-1" y="-1"/>
            <a:ext cx="4206919" cy="10287001"/>
            <a:chOff x="0" y="0"/>
            <a:chExt cx="6049865" cy="14376958"/>
          </a:xfrm>
        </p:grpSpPr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7156"/>
                      </a14:imgEffect>
                    </a14:imgLayer>
                  </a14:imgProps>
                </a:ext>
              </a:extLst>
            </a:blip>
            <a:srcRect l="47800" r="24172"/>
            <a:stretch>
              <a:fillRect/>
            </a:stretch>
          </p:blipFill>
          <p:spPr>
            <a:xfrm>
              <a:off x="0" y="0"/>
              <a:ext cx="6049865" cy="14376958"/>
            </a:xfrm>
            <a:prstGeom prst="rect">
              <a:avLst/>
            </a:prstGeom>
            <a:effectLst>
              <a:outerShdw blurRad="50800" dist="50800" dir="5400000" algn="ctr" rotWithShape="0">
                <a:srgbClr val="000000"/>
              </a:outerShdw>
            </a:effectLst>
          </p:spPr>
        </p:pic>
      </p:grpSp>
      <p:sp>
        <p:nvSpPr>
          <p:cNvPr id="6" name="TextBox 6"/>
          <p:cNvSpPr txBox="1"/>
          <p:nvPr/>
        </p:nvSpPr>
        <p:spPr>
          <a:xfrm>
            <a:off x="4816277" y="748951"/>
            <a:ext cx="11453593" cy="8211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361"/>
              </a:lnSpc>
            </a:pPr>
            <a:r>
              <a:rPr lang="en-US" sz="6491" spc="-382">
                <a:solidFill>
                  <a:srgbClr val="FFFFFF"/>
                </a:solidFill>
                <a:latin typeface="Montserrat Extra-Bold Italics"/>
              </a:rPr>
              <a:t>RULES AND REGULATIONS</a:t>
            </a: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5985723" y="1106318"/>
            <a:ext cx="1783058" cy="295015"/>
          </a:xfrm>
          <a:prstGeom prst="rect">
            <a:avLst/>
          </a:prstGeom>
        </p:spPr>
      </p:pic>
      <p:sp>
        <p:nvSpPr>
          <p:cNvPr id="8" name="AutoShape 8"/>
          <p:cNvSpPr/>
          <p:nvPr/>
        </p:nvSpPr>
        <p:spPr>
          <a:xfrm rot="-5400000">
            <a:off x="7879084" y="5739914"/>
            <a:ext cx="6492240" cy="0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MY" sz="1801"/>
          </a:p>
        </p:txBody>
      </p:sp>
      <p:sp>
        <p:nvSpPr>
          <p:cNvPr id="9" name="TextBox 9"/>
          <p:cNvSpPr txBox="1"/>
          <p:nvPr/>
        </p:nvSpPr>
        <p:spPr>
          <a:xfrm>
            <a:off x="4363718" y="4279825"/>
            <a:ext cx="6508702" cy="69014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26123" lvl="1" indent="-313062">
              <a:lnSpc>
                <a:spcPts val="4494"/>
              </a:lnSpc>
              <a:buFont typeface="Arial"/>
              <a:buChar char="•"/>
            </a:pPr>
            <a:r>
              <a:rPr lang="en-US" sz="2900" spc="57" dirty="0">
                <a:solidFill>
                  <a:srgbClr val="FFFFFF"/>
                </a:solidFill>
                <a:latin typeface="Montserrat"/>
              </a:rPr>
              <a:t>Wear </a:t>
            </a:r>
            <a:r>
              <a:rPr lang="en-US" sz="2900" spc="57" dirty="0" err="1">
                <a:solidFill>
                  <a:srgbClr val="FFFFFF"/>
                </a:solidFill>
                <a:latin typeface="Montserrat"/>
              </a:rPr>
              <a:t>users’s</a:t>
            </a:r>
            <a:r>
              <a:rPr lang="en-US" sz="2900" spc="57" dirty="0">
                <a:solidFill>
                  <a:srgbClr val="FFFFFF"/>
                </a:solidFill>
                <a:latin typeface="Montserrat"/>
              </a:rPr>
              <a:t> ID.</a:t>
            </a:r>
          </a:p>
          <a:p>
            <a:pPr marL="626123" lvl="1" indent="-313062">
              <a:lnSpc>
                <a:spcPts val="4494"/>
              </a:lnSpc>
              <a:buFont typeface="Arial"/>
              <a:buChar char="•"/>
            </a:pPr>
            <a:r>
              <a:rPr lang="en-US" sz="2900" spc="57" dirty="0">
                <a:solidFill>
                  <a:srgbClr val="FFFFFF"/>
                </a:solidFill>
                <a:latin typeface="Montserrat"/>
              </a:rPr>
              <a:t>Wear a proper attire with acceptable dress code</a:t>
            </a:r>
          </a:p>
          <a:p>
            <a:pPr marL="626123" lvl="1" indent="-313062">
              <a:lnSpc>
                <a:spcPts val="4494"/>
              </a:lnSpc>
              <a:buFont typeface="Arial"/>
              <a:buChar char="•"/>
            </a:pPr>
            <a:r>
              <a:rPr lang="en-US" sz="2900" spc="57" dirty="0">
                <a:solidFill>
                  <a:srgbClr val="FFFFFF"/>
                </a:solidFill>
                <a:latin typeface="Montserrat"/>
              </a:rPr>
              <a:t>Responsible to own belonging</a:t>
            </a:r>
          </a:p>
          <a:p>
            <a:pPr marL="626123" lvl="1" indent="-313062">
              <a:lnSpc>
                <a:spcPts val="4494"/>
              </a:lnSpc>
              <a:buFont typeface="Arial"/>
              <a:buChar char="•"/>
            </a:pPr>
            <a:r>
              <a:rPr lang="en-US" sz="2900" spc="57" dirty="0">
                <a:solidFill>
                  <a:srgbClr val="FFFFFF"/>
                </a:solidFill>
                <a:latin typeface="Montserrat"/>
              </a:rPr>
              <a:t>Silence your mobile phone</a:t>
            </a:r>
          </a:p>
          <a:p>
            <a:pPr marL="626123" lvl="1" indent="-313062">
              <a:lnSpc>
                <a:spcPts val="4494"/>
              </a:lnSpc>
              <a:buFont typeface="Arial"/>
              <a:buChar char="•"/>
            </a:pPr>
            <a:r>
              <a:rPr lang="en-US" sz="2900" spc="57" dirty="0">
                <a:solidFill>
                  <a:srgbClr val="FFFFFF"/>
                </a:solidFill>
                <a:latin typeface="Montserrat" panose="020B0604020202020204" charset="0"/>
              </a:rPr>
              <a:t>Be gentle to the library books furniture and facilities</a:t>
            </a:r>
          </a:p>
          <a:p>
            <a:pPr marL="626123" lvl="1" indent="-313062">
              <a:lnSpc>
                <a:spcPts val="4494"/>
              </a:lnSpc>
              <a:buFont typeface="Arial"/>
              <a:buChar char="•"/>
            </a:pPr>
            <a:r>
              <a:rPr lang="en-US" sz="2900" spc="57" dirty="0">
                <a:solidFill>
                  <a:srgbClr val="FFFFFF"/>
                </a:solidFill>
                <a:latin typeface="Montserrat" panose="020B0604020202020204" charset="0"/>
              </a:rPr>
              <a:t>Silence all the time</a:t>
            </a:r>
          </a:p>
          <a:p>
            <a:pPr marL="626123" lvl="1" indent="-313062">
              <a:lnSpc>
                <a:spcPts val="4494"/>
              </a:lnSpc>
              <a:buFont typeface="Arial"/>
              <a:buChar char="•"/>
            </a:pPr>
            <a:r>
              <a:rPr lang="en-US" sz="2900" spc="57" dirty="0">
                <a:solidFill>
                  <a:srgbClr val="FFFFFF"/>
                </a:solidFill>
                <a:latin typeface="Montserrat" panose="020B0604020202020204" charset="0"/>
              </a:rPr>
              <a:t>Talk in acceptable level </a:t>
            </a:r>
          </a:p>
          <a:p>
            <a:pPr marL="626123" lvl="1" indent="-313062">
              <a:lnSpc>
                <a:spcPts val="4494"/>
              </a:lnSpc>
              <a:buFont typeface="Arial"/>
              <a:buChar char="•"/>
            </a:pPr>
            <a:endParaRPr lang="en-US" sz="2900" spc="57" dirty="0">
              <a:solidFill>
                <a:srgbClr val="FFFFFF"/>
              </a:solidFill>
              <a:latin typeface="Montserrat" panose="020B0604020202020204" charset="0"/>
            </a:endParaRPr>
          </a:p>
          <a:p>
            <a:pPr marL="313062" lvl="1">
              <a:lnSpc>
                <a:spcPts val="4494"/>
              </a:lnSpc>
            </a:pPr>
            <a:endParaRPr lang="en-US" sz="2900" spc="57" dirty="0">
              <a:solidFill>
                <a:srgbClr val="FFFFFF"/>
              </a:solidFill>
              <a:latin typeface="Montserrat"/>
            </a:endParaRPr>
          </a:p>
          <a:p>
            <a:pPr>
              <a:lnSpc>
                <a:spcPts val="4804"/>
              </a:lnSpc>
            </a:pPr>
            <a:endParaRPr lang="en-US" sz="2900" spc="57" dirty="0">
              <a:solidFill>
                <a:srgbClr val="FFFFFF"/>
              </a:solidFill>
              <a:latin typeface="Montserrat"/>
            </a:endParaRPr>
          </a:p>
        </p:txBody>
      </p:sp>
      <p:pic>
        <p:nvPicPr>
          <p:cNvPr id="1026" name="Picture 2" descr="Do and Don't icon in flat style. Yes, no vector illustration ...">
            <a:extLst>
              <a:ext uri="{FF2B5EF4-FFF2-40B4-BE49-F238E27FC236}">
                <a16:creationId xmlns:a16="http://schemas.microsoft.com/office/drawing/2014/main" id="{F4F99FF5-10FB-A65B-1CD2-73B718BEC8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286" b="84082" l="10438" r="90180">
                        <a14:foregroundMark x1="19304" y1="45714" x2="27722" y2="60918"/>
                        <a14:foregroundMark x1="12290" y1="35000" x2="15544" y2="33673"/>
                        <a14:foregroundMark x1="15544" y1="33673" x2="15544" y2="33673"/>
                        <a14:foregroundMark x1="36700" y1="27245" x2="33389" y2="33469"/>
                        <a14:foregroundMark x1="33389" y1="33469" x2="35746" y2="43061"/>
                        <a14:foregroundMark x1="35746" y1="43061" x2="39394" y2="42449"/>
                        <a14:foregroundMark x1="39394" y1="42449" x2="41582" y2="37449"/>
                        <a14:foregroundMark x1="41582" y1="37449" x2="41807" y2="31939"/>
                        <a14:foregroundMark x1="41807" y1="31939" x2="40123" y2="26633"/>
                        <a14:foregroundMark x1="40123" y1="26633" x2="35859" y2="24490"/>
                        <a14:foregroundMark x1="35690" y1="31327" x2="39450" y2="36837"/>
                        <a14:foregroundMark x1="39450" y1="36837" x2="39450" y2="36837"/>
                        <a14:foregroundMark x1="40629" y1="28878" x2="37093" y2="36122"/>
                        <a14:foregroundMark x1="83726" y1="27041" x2="81481" y2="32551"/>
                        <a14:foregroundMark x1="81481" y1="32551" x2="81706" y2="39796"/>
                        <a14:foregroundMark x1="81706" y1="39796" x2="85578" y2="43673"/>
                        <a14:foregroundMark x1="85578" y1="43673" x2="86981" y2="36531"/>
                        <a14:foregroundMark x1="86981" y1="36531" x2="85522" y2="28980"/>
                        <a14:foregroundMark x1="85522" y1="28980" x2="84961" y2="27653"/>
                        <a14:foregroundMark x1="85354" y1="49388" x2="85466" y2="63878"/>
                        <a14:foregroundMark x1="60382" y1="67551" x2="70146" y2="68673"/>
                        <a14:foregroundMark x1="58642" y1="35408" x2="60662" y2="35408"/>
                        <a14:foregroundMark x1="63019" y1="46633" x2="68126" y2="50204"/>
                        <a14:foregroundMark x1="68126" y1="50204" x2="72559" y2="48980"/>
                        <a14:foregroundMark x1="72559" y1="48980" x2="75309" y2="49388"/>
                        <a14:foregroundMark x1="12402" y1="39082" x2="11336" y2="47959"/>
                        <a14:foregroundMark x1="11336" y1="47959" x2="13019" y2="59082"/>
                        <a14:foregroundMark x1="13019" y1="59082" x2="20875" y2="65816"/>
                        <a14:foregroundMark x1="20875" y1="65816" x2="27497" y2="60102"/>
                        <a14:foregroundMark x1="27497" y1="60102" x2="31818" y2="60816"/>
                        <a14:foregroundMark x1="31818" y1="60816" x2="29854" y2="68980"/>
                        <a14:foregroundMark x1="29854" y1="68980" x2="29854" y2="70714"/>
                        <a14:foregroundMark x1="19697" y1="40918" x2="27329" y2="38776"/>
                        <a14:foregroundMark x1="27329" y1="38776" x2="34175" y2="46429"/>
                        <a14:foregroundMark x1="34175" y1="46429" x2="35971" y2="54082"/>
                        <a14:foregroundMark x1="35971" y1="54082" x2="35971" y2="54082"/>
                        <a14:foregroundMark x1="17452" y1="50306" x2="24242" y2="50306"/>
                        <a14:foregroundMark x1="24242" y1="50306" x2="30640" y2="50102"/>
                        <a14:foregroundMark x1="30640" y1="50102" x2="31594" y2="49082"/>
                        <a14:foregroundMark x1="13692" y1="52041" x2="30696" y2="52755"/>
                        <a14:foregroundMark x1="30696" y1="52755" x2="32604" y2="49592"/>
                        <a14:foregroundMark x1="14815" y1="45000" x2="14646" y2="54388"/>
                        <a14:foregroundMark x1="33446" y1="50000" x2="32828" y2="57551"/>
                        <a14:foregroundMark x1="15825" y1="34796" x2="18182" y2="35918"/>
                        <a14:foregroundMark x1="76038" y1="50918" x2="77104" y2="54286"/>
                        <a14:foregroundMark x1="80247" y1="68265" x2="85017" y2="67245"/>
                        <a14:foregroundMark x1="85017" y1="67245" x2="85017" y2="67245"/>
                        <a14:foregroundMark x1="80303" y1="36633" x2="81930" y2="41837"/>
                        <a14:foregroundMark x1="10438" y1="40000" x2="10774" y2="50714"/>
                        <a14:foregroundMark x1="40685" y1="39592" x2="40348" y2="44796"/>
                        <a14:foregroundMark x1="40685" y1="47245" x2="40236" y2="62653"/>
                        <a14:foregroundMark x1="38721" y1="49388" x2="39057" y2="63776"/>
                        <a14:foregroundMark x1="39057" y1="63776" x2="39057" y2="63776"/>
                        <a14:foregroundMark x1="32884" y1="68061" x2="36981" y2="67143"/>
                        <a14:foregroundMark x1="36981" y1="67143" x2="38721" y2="65408"/>
                        <a14:foregroundMark x1="12795" y1="67143" x2="16498" y2="68163"/>
                        <a14:foregroundMark x1="16498" y1="68163" x2="23176" y2="67755"/>
                        <a14:foregroundMark x1="23176" y1="67755" x2="25028" y2="67755"/>
                        <a14:foregroundMark x1="11336" y1="66327" x2="14703" y2="70306"/>
                        <a14:foregroundMark x1="14703" y1="70306" x2="21773" y2="70918"/>
                        <a14:foregroundMark x1="32884" y1="70306" x2="36981" y2="70102"/>
                        <a14:foregroundMark x1="36981" y1="70102" x2="37598" y2="70204"/>
                        <a14:foregroundMark x1="61841" y1="50408" x2="72727" y2="53776"/>
                        <a14:foregroundMark x1="62851" y1="54796" x2="69304" y2="53469"/>
                        <a14:foregroundMark x1="57856" y1="66735" x2="59484" y2="66531"/>
                        <a14:foregroundMark x1="70988" y1="67143" x2="74467" y2="66735"/>
                        <a14:foregroundMark x1="83838" y1="34490" x2="84512" y2="336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256" b="10815"/>
          <a:stretch/>
        </p:blipFill>
        <p:spPr bwMode="auto">
          <a:xfrm>
            <a:off x="6397296" y="1652761"/>
            <a:ext cx="2225266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o and Don't icon in flat style. Yes, no vector illustration ...">
            <a:extLst>
              <a:ext uri="{FF2B5EF4-FFF2-40B4-BE49-F238E27FC236}">
                <a16:creationId xmlns:a16="http://schemas.microsoft.com/office/drawing/2014/main" id="{D5775C4E-57E6-91FC-D3C4-589873FD9E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286" b="84082" l="10438" r="90180">
                        <a14:foregroundMark x1="19304" y1="45714" x2="27722" y2="60918"/>
                        <a14:foregroundMark x1="12290" y1="35000" x2="15544" y2="33673"/>
                        <a14:foregroundMark x1="15544" y1="33673" x2="15544" y2="33673"/>
                        <a14:foregroundMark x1="36700" y1="27245" x2="33389" y2="33469"/>
                        <a14:foregroundMark x1="33389" y1="33469" x2="35746" y2="43061"/>
                        <a14:foregroundMark x1="35746" y1="43061" x2="39394" y2="42449"/>
                        <a14:foregroundMark x1="39394" y1="42449" x2="41582" y2="37449"/>
                        <a14:foregroundMark x1="41582" y1="37449" x2="41807" y2="31939"/>
                        <a14:foregroundMark x1="41807" y1="31939" x2="40123" y2="26633"/>
                        <a14:foregroundMark x1="40123" y1="26633" x2="35859" y2="24490"/>
                        <a14:foregroundMark x1="35690" y1="31327" x2="39450" y2="36837"/>
                        <a14:foregroundMark x1="39450" y1="36837" x2="39450" y2="36837"/>
                        <a14:foregroundMark x1="40629" y1="28878" x2="37093" y2="36122"/>
                        <a14:foregroundMark x1="83726" y1="27041" x2="81481" y2="32551"/>
                        <a14:foregroundMark x1="81481" y1="32551" x2="81706" y2="39796"/>
                        <a14:foregroundMark x1="81706" y1="39796" x2="85578" y2="43673"/>
                        <a14:foregroundMark x1="85578" y1="43673" x2="86981" y2="36531"/>
                        <a14:foregroundMark x1="86981" y1="36531" x2="85522" y2="28980"/>
                        <a14:foregroundMark x1="85522" y1="28980" x2="84961" y2="27653"/>
                        <a14:foregroundMark x1="85354" y1="49388" x2="85466" y2="63878"/>
                        <a14:foregroundMark x1="60382" y1="67551" x2="70146" y2="68673"/>
                        <a14:foregroundMark x1="58642" y1="35408" x2="60662" y2="35408"/>
                        <a14:foregroundMark x1="63019" y1="46633" x2="68126" y2="50204"/>
                        <a14:foregroundMark x1="68126" y1="50204" x2="72559" y2="48980"/>
                        <a14:foregroundMark x1="72559" y1="48980" x2="75309" y2="49388"/>
                        <a14:foregroundMark x1="12402" y1="39082" x2="11336" y2="47959"/>
                        <a14:foregroundMark x1="11336" y1="47959" x2="13019" y2="59082"/>
                        <a14:foregroundMark x1="13019" y1="59082" x2="20875" y2="65816"/>
                        <a14:foregroundMark x1="20875" y1="65816" x2="27497" y2="60102"/>
                        <a14:foregroundMark x1="27497" y1="60102" x2="31818" y2="60816"/>
                        <a14:foregroundMark x1="31818" y1="60816" x2="29854" y2="68980"/>
                        <a14:foregroundMark x1="29854" y1="68980" x2="29854" y2="70714"/>
                        <a14:foregroundMark x1="19697" y1="40918" x2="27329" y2="38776"/>
                        <a14:foregroundMark x1="27329" y1="38776" x2="34175" y2="46429"/>
                        <a14:foregroundMark x1="34175" y1="46429" x2="35971" y2="54082"/>
                        <a14:foregroundMark x1="35971" y1="54082" x2="35971" y2="54082"/>
                        <a14:foregroundMark x1="17452" y1="50306" x2="24242" y2="50306"/>
                        <a14:foregroundMark x1="24242" y1="50306" x2="30640" y2="50102"/>
                        <a14:foregroundMark x1="30640" y1="50102" x2="31594" y2="49082"/>
                        <a14:foregroundMark x1="13692" y1="52041" x2="30696" y2="52755"/>
                        <a14:foregroundMark x1="30696" y1="52755" x2="32604" y2="49592"/>
                        <a14:foregroundMark x1="14815" y1="45000" x2="14646" y2="54388"/>
                        <a14:foregroundMark x1="33446" y1="50000" x2="32828" y2="57551"/>
                        <a14:foregroundMark x1="15825" y1="34796" x2="18182" y2="35918"/>
                        <a14:foregroundMark x1="76038" y1="50918" x2="77104" y2="54286"/>
                        <a14:foregroundMark x1="80247" y1="68265" x2="85017" y2="67245"/>
                        <a14:foregroundMark x1="85017" y1="67245" x2="85017" y2="67245"/>
                        <a14:foregroundMark x1="80303" y1="36633" x2="81930" y2="41837"/>
                        <a14:foregroundMark x1="10438" y1="40000" x2="10774" y2="50714"/>
                        <a14:foregroundMark x1="40685" y1="39592" x2="40348" y2="44796"/>
                        <a14:foregroundMark x1="40685" y1="47245" x2="40236" y2="62653"/>
                        <a14:foregroundMark x1="38721" y1="49388" x2="39057" y2="63776"/>
                        <a14:foregroundMark x1="39057" y1="63776" x2="39057" y2="63776"/>
                        <a14:foregroundMark x1="32884" y1="68061" x2="36981" y2="67143"/>
                        <a14:foregroundMark x1="36981" y1="67143" x2="38721" y2="65408"/>
                        <a14:foregroundMark x1="12795" y1="67143" x2="16498" y2="68163"/>
                        <a14:foregroundMark x1="16498" y1="68163" x2="23176" y2="67755"/>
                        <a14:foregroundMark x1="23176" y1="67755" x2="25028" y2="67755"/>
                        <a14:foregroundMark x1="11336" y1="66327" x2="14703" y2="70306"/>
                        <a14:foregroundMark x1="14703" y1="70306" x2="21773" y2="70918"/>
                        <a14:foregroundMark x1="32884" y1="70306" x2="36981" y2="70102"/>
                        <a14:foregroundMark x1="36981" y1="70102" x2="37598" y2="70204"/>
                        <a14:foregroundMark x1="61841" y1="50408" x2="72727" y2="53776"/>
                        <a14:foregroundMark x1="62851" y1="54796" x2="69304" y2="53469"/>
                        <a14:foregroundMark x1="57856" y1="66735" x2="59484" y2="66531"/>
                        <a14:foregroundMark x1="70988" y1="67143" x2="74467" y2="66735"/>
                        <a14:foregroundMark x1="83838" y1="34490" x2="84512" y2="336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89" r="47517" b="7843"/>
          <a:stretch/>
        </p:blipFill>
        <p:spPr bwMode="auto">
          <a:xfrm>
            <a:off x="13147856" y="1652760"/>
            <a:ext cx="2344153" cy="2362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9">
            <a:extLst>
              <a:ext uri="{FF2B5EF4-FFF2-40B4-BE49-F238E27FC236}">
                <a16:creationId xmlns:a16="http://schemas.microsoft.com/office/drawing/2014/main" id="{C76674E0-87BE-75A0-D3FC-4112A8032CA0}"/>
              </a:ext>
            </a:extLst>
          </p:cNvPr>
          <p:cNvSpPr txBox="1"/>
          <p:nvPr/>
        </p:nvSpPr>
        <p:spPr>
          <a:xfrm>
            <a:off x="11286156" y="4282664"/>
            <a:ext cx="6624498" cy="40160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26123" lvl="1" indent="-313062">
              <a:lnSpc>
                <a:spcPts val="4494"/>
              </a:lnSpc>
              <a:buFont typeface="Arial"/>
              <a:buChar char="•"/>
            </a:pPr>
            <a:r>
              <a:rPr lang="en-US" sz="2900" spc="57" dirty="0">
                <a:solidFill>
                  <a:srgbClr val="FFFFFF"/>
                </a:solidFill>
                <a:latin typeface="Montserrat"/>
              </a:rPr>
              <a:t>Smoking, eating and drinking</a:t>
            </a:r>
          </a:p>
          <a:p>
            <a:pPr marL="626123" lvl="1" indent="-313062">
              <a:lnSpc>
                <a:spcPts val="4494"/>
              </a:lnSpc>
              <a:buFont typeface="Arial"/>
              <a:buChar char="•"/>
            </a:pPr>
            <a:r>
              <a:rPr lang="en-US" sz="2900" spc="57" dirty="0">
                <a:solidFill>
                  <a:srgbClr val="FFFFFF"/>
                </a:solidFill>
                <a:latin typeface="Montserrat"/>
              </a:rPr>
              <a:t>Seat reservation </a:t>
            </a:r>
          </a:p>
          <a:p>
            <a:pPr marL="626123" lvl="1" indent="-313062">
              <a:lnSpc>
                <a:spcPts val="4494"/>
              </a:lnSpc>
              <a:buFont typeface="Arial"/>
              <a:buChar char="•"/>
            </a:pPr>
            <a:r>
              <a:rPr lang="en-US" sz="2900" spc="57" dirty="0">
                <a:solidFill>
                  <a:srgbClr val="FFFFFF"/>
                </a:solidFill>
                <a:latin typeface="Montserrat"/>
              </a:rPr>
              <a:t>Vandalized library items and </a:t>
            </a:r>
            <a:r>
              <a:rPr lang="en-US" sz="2900" spc="57" dirty="0" err="1">
                <a:solidFill>
                  <a:srgbClr val="FFFFFF"/>
                </a:solidFill>
                <a:latin typeface="Montserrat"/>
              </a:rPr>
              <a:t>furnitures</a:t>
            </a:r>
            <a:endParaRPr lang="en-US" sz="2900" spc="57" dirty="0">
              <a:solidFill>
                <a:srgbClr val="FFFFFF"/>
              </a:solidFill>
              <a:latin typeface="Montserrat"/>
            </a:endParaRPr>
          </a:p>
          <a:p>
            <a:pPr marL="626123" lvl="1" indent="-313062">
              <a:lnSpc>
                <a:spcPts val="4494"/>
              </a:lnSpc>
              <a:buFont typeface="Arial"/>
              <a:buChar char="•"/>
            </a:pPr>
            <a:r>
              <a:rPr lang="en-US" sz="2900" spc="57" dirty="0">
                <a:solidFill>
                  <a:srgbClr val="FFFFFF"/>
                </a:solidFill>
                <a:latin typeface="Montserrat"/>
              </a:rPr>
              <a:t>Rearrange of the library furniture.</a:t>
            </a:r>
          </a:p>
          <a:p>
            <a:pPr>
              <a:lnSpc>
                <a:spcPts val="4804"/>
              </a:lnSpc>
            </a:pPr>
            <a:endParaRPr lang="en-US" sz="2900" spc="57" dirty="0">
              <a:solidFill>
                <a:srgbClr val="FFFFFF"/>
              </a:solidFill>
              <a:latin typeface="Montserra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2">
            <a:extLst>
              <a:ext uri="{FF2B5EF4-FFF2-40B4-BE49-F238E27FC236}">
                <a16:creationId xmlns:a16="http://schemas.microsoft.com/office/drawing/2014/main" id="{23341B78-94A0-FF10-7F19-F60D4D302D13}"/>
              </a:ext>
            </a:extLst>
          </p:cNvPr>
          <p:cNvSpPr/>
          <p:nvPr/>
        </p:nvSpPr>
        <p:spPr>
          <a:xfrm rot="16200000">
            <a:off x="3993424" y="-4007577"/>
            <a:ext cx="10301156" cy="18288000"/>
          </a:xfrm>
          <a:prstGeom prst="rtTriangle">
            <a:avLst/>
          </a:prstGeom>
          <a:solidFill>
            <a:srgbClr val="0070C0">
              <a:alpha val="4706"/>
            </a:srgbClr>
          </a:solidFill>
        </p:spPr>
        <p:txBody>
          <a:bodyPr/>
          <a:lstStyle/>
          <a:p>
            <a:pPr defTabSz="914422">
              <a:defRPr/>
            </a:pPr>
            <a:endParaRPr lang="en-MY" sz="180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6221521" y="3934517"/>
            <a:ext cx="3442028" cy="3965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50"/>
              </a:lnSpc>
            </a:pPr>
            <a:r>
              <a:rPr lang="en-US" sz="2500" spc="50">
                <a:solidFill>
                  <a:srgbClr val="FFFFFF"/>
                </a:solidFill>
                <a:latin typeface="Montserrat Extra-Bold"/>
              </a:rPr>
              <a:t>Noor Shahidah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904999" y="495301"/>
            <a:ext cx="10202937" cy="7441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762"/>
              </a:lnSpc>
            </a:pPr>
            <a:r>
              <a:rPr lang="en-US" sz="5879" spc="-347" dirty="0">
                <a:solidFill>
                  <a:srgbClr val="263F6B"/>
                </a:solidFill>
                <a:latin typeface="Montserrat Extra-Bold Italics"/>
              </a:rPr>
              <a:t>FOOD &amp; DRINK POLICY</a:t>
            </a:r>
          </a:p>
        </p:txBody>
      </p:sp>
      <p:pic>
        <p:nvPicPr>
          <p:cNvPr id="15" name="Picture 14" descr="A poster with food and drinks">
            <a:extLst>
              <a:ext uri="{FF2B5EF4-FFF2-40B4-BE49-F238E27FC236}">
                <a16:creationId xmlns:a16="http://schemas.microsoft.com/office/drawing/2014/main" id="{80F35626-C047-F06D-A033-2335CFF8BA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1" t="30976" r="4199" b="21617"/>
          <a:stretch/>
        </p:blipFill>
        <p:spPr>
          <a:xfrm>
            <a:off x="3473916" y="1748871"/>
            <a:ext cx="11340171" cy="7803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325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>
            <a:extLst>
              <a:ext uri="{FF2B5EF4-FFF2-40B4-BE49-F238E27FC236}">
                <a16:creationId xmlns:a16="http://schemas.microsoft.com/office/drawing/2014/main" id="{C318F6B4-9F08-957B-18DD-C2DDC62F9008}"/>
              </a:ext>
            </a:extLst>
          </p:cNvPr>
          <p:cNvSpPr/>
          <p:nvPr/>
        </p:nvSpPr>
        <p:spPr>
          <a:xfrm rot="16200000">
            <a:off x="3993424" y="-4007577"/>
            <a:ext cx="10301156" cy="18288000"/>
          </a:xfrm>
          <a:prstGeom prst="rtTriangle">
            <a:avLst/>
          </a:prstGeom>
          <a:solidFill>
            <a:srgbClr val="0070C0">
              <a:alpha val="4706"/>
            </a:srgbClr>
          </a:solidFill>
        </p:spPr>
        <p:txBody>
          <a:bodyPr/>
          <a:lstStyle/>
          <a:p>
            <a:pPr defTabSz="914422">
              <a:defRPr/>
            </a:pPr>
            <a:endParaRPr lang="en-MY" sz="180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extBox 2"/>
          <p:cNvSpPr txBox="1"/>
          <p:nvPr/>
        </p:nvSpPr>
        <p:spPr>
          <a:xfrm>
            <a:off x="4795997" y="818704"/>
            <a:ext cx="10543348" cy="8739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802"/>
              </a:lnSpc>
            </a:pPr>
            <a:r>
              <a:rPr lang="en-US" sz="6941" spc="-409" dirty="0">
                <a:solidFill>
                  <a:srgbClr val="263F6B"/>
                </a:solidFill>
                <a:latin typeface="Montserrat Extra-Bold Italics"/>
              </a:rPr>
              <a:t>LIBRARY POLICIES</a:t>
            </a: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778843" y="1201411"/>
            <a:ext cx="1783058" cy="29501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360094" y="8999930"/>
            <a:ext cx="1783058" cy="295015"/>
          </a:xfrm>
          <a:prstGeom prst="rect">
            <a:avLst/>
          </a:prstGeom>
        </p:spPr>
      </p:pic>
      <p:sp>
        <p:nvSpPr>
          <p:cNvPr id="7" name="AutoShape 7"/>
          <p:cNvSpPr/>
          <p:nvPr/>
        </p:nvSpPr>
        <p:spPr>
          <a:xfrm>
            <a:off x="914403" y="9991877"/>
            <a:ext cx="16230601" cy="309632"/>
          </a:xfrm>
          <a:prstGeom prst="rect">
            <a:avLst/>
          </a:prstGeom>
          <a:solidFill>
            <a:srgbClr val="213559"/>
          </a:solidFill>
        </p:spPr>
        <p:txBody>
          <a:bodyPr/>
          <a:lstStyle/>
          <a:p>
            <a:endParaRPr lang="en-MY" sz="1801"/>
          </a:p>
        </p:txBody>
      </p:sp>
      <p:sp>
        <p:nvSpPr>
          <p:cNvPr id="8" name="AutoShape 8"/>
          <p:cNvSpPr/>
          <p:nvPr/>
        </p:nvSpPr>
        <p:spPr>
          <a:xfrm>
            <a:off x="1028703" y="-9631"/>
            <a:ext cx="16230601" cy="295015"/>
          </a:xfrm>
          <a:prstGeom prst="rect">
            <a:avLst/>
          </a:prstGeom>
          <a:solidFill>
            <a:srgbClr val="213559"/>
          </a:solidFill>
        </p:spPr>
        <p:txBody>
          <a:bodyPr/>
          <a:lstStyle/>
          <a:p>
            <a:endParaRPr lang="en-MY" sz="1801" dirty="0"/>
          </a:p>
        </p:txBody>
      </p:sp>
      <p:sp>
        <p:nvSpPr>
          <p:cNvPr id="9" name="TextBox 9"/>
          <p:cNvSpPr txBox="1"/>
          <p:nvPr/>
        </p:nvSpPr>
        <p:spPr>
          <a:xfrm>
            <a:off x="314580" y="3042965"/>
            <a:ext cx="4557812" cy="49995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82942" lvl="1" indent="-291472">
              <a:lnSpc>
                <a:spcPts val="4373"/>
              </a:lnSpc>
              <a:buFont typeface="Arial"/>
              <a:buChar char="•"/>
            </a:pPr>
            <a:r>
              <a:rPr lang="en-US" sz="2000" spc="53" dirty="0">
                <a:solidFill>
                  <a:srgbClr val="000000"/>
                </a:solidFill>
                <a:latin typeface="Montserrat" panose="020B0604020202020204" charset="0"/>
              </a:rPr>
              <a:t>Must be done at the circulation counter.</a:t>
            </a:r>
          </a:p>
          <a:p>
            <a:pPr marL="582942" lvl="1" indent="-291472">
              <a:lnSpc>
                <a:spcPts val="4373"/>
              </a:lnSpc>
              <a:buFont typeface="Arial"/>
              <a:buChar char="•"/>
            </a:pPr>
            <a:r>
              <a:rPr lang="en-US" sz="2000" spc="27" dirty="0">
                <a:solidFill>
                  <a:srgbClr val="000000"/>
                </a:solidFill>
                <a:latin typeface="Montserrat" panose="020B0604020202020204" charset="0"/>
              </a:rPr>
              <a:t>Produce staff ID card</a:t>
            </a:r>
          </a:p>
          <a:p>
            <a:pPr marL="582942" lvl="1" indent="-291472">
              <a:lnSpc>
                <a:spcPts val="4373"/>
              </a:lnSpc>
              <a:buFont typeface="Arial"/>
              <a:buChar char="•"/>
            </a:pPr>
            <a:r>
              <a:rPr lang="en-US" sz="2000" spc="27" dirty="0">
                <a:solidFill>
                  <a:srgbClr val="000000"/>
                </a:solidFill>
                <a:latin typeface="Montserrat" panose="020B0604020202020204" charset="0"/>
              </a:rPr>
              <a:t>Borrowers are responsible for all materials borrowed under their names.</a:t>
            </a:r>
          </a:p>
          <a:p>
            <a:pPr marL="582942" lvl="1" indent="-291472">
              <a:lnSpc>
                <a:spcPts val="4373"/>
              </a:lnSpc>
              <a:buFont typeface="Arial"/>
              <a:buChar char="•"/>
            </a:pPr>
            <a:r>
              <a:rPr lang="en-US" sz="2000" spc="27" dirty="0">
                <a:solidFill>
                  <a:srgbClr val="000000"/>
                </a:solidFill>
                <a:latin typeface="Montserrat" panose="020B0604020202020204" charset="0"/>
              </a:rPr>
              <a:t>Lost/damaged materials should be reported immediately.</a:t>
            </a:r>
            <a:endParaRPr lang="en-US" sz="2000" spc="27" dirty="0">
              <a:solidFill>
                <a:srgbClr val="000000"/>
              </a:solidFill>
              <a:latin typeface="Arimo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934454" y="2150629"/>
            <a:ext cx="3920876" cy="7133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20"/>
              </a:lnSpc>
            </a:pPr>
            <a:r>
              <a:rPr lang="en-US" sz="4300" dirty="0">
                <a:solidFill>
                  <a:srgbClr val="213559"/>
                </a:solidFill>
                <a:latin typeface="Montserrat Bold"/>
              </a:rPr>
              <a:t>BORROWING 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FEEED713-9815-6462-0331-DF7300FDFF0A}"/>
              </a:ext>
            </a:extLst>
          </p:cNvPr>
          <p:cNvGrpSpPr/>
          <p:nvPr/>
        </p:nvGrpSpPr>
        <p:grpSpPr>
          <a:xfrm>
            <a:off x="5133454" y="2193362"/>
            <a:ext cx="12910546" cy="6356907"/>
            <a:chOff x="5133454" y="2193360"/>
            <a:chExt cx="12910546" cy="6356906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D0345175-AD3A-309C-0E2B-90B7F7BDB159}"/>
                </a:ext>
              </a:extLst>
            </p:cNvPr>
            <p:cNvSpPr/>
            <p:nvPr/>
          </p:nvSpPr>
          <p:spPr>
            <a:xfrm>
              <a:off x="5133454" y="2193360"/>
              <a:ext cx="12910546" cy="6356906"/>
            </a:xfrm>
            <a:prstGeom prst="roundRect">
              <a:avLst/>
            </a:prstGeom>
            <a:solidFill>
              <a:schemeClr val="accent6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 sz="1801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A20496F-90EB-2C09-1AC6-13FD75ADABF0}"/>
                </a:ext>
              </a:extLst>
            </p:cNvPr>
            <p:cNvSpPr txBox="1"/>
            <p:nvPr/>
          </p:nvSpPr>
          <p:spPr>
            <a:xfrm>
              <a:off x="5348400" y="3107346"/>
              <a:ext cx="72909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MY" sz="2400" b="1" dirty="0">
                  <a:latin typeface="Montserrat SemiBold" panose="00000700000000000000" pitchFamily="2" charset="0"/>
                </a:rPr>
                <a:t>MEMBER CATEGORY</a:t>
              </a:r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2BF3C998-E2EB-3E4A-C66A-F263C5CDD76C}"/>
                </a:ext>
              </a:extLst>
            </p:cNvPr>
            <p:cNvSpPr/>
            <p:nvPr/>
          </p:nvSpPr>
          <p:spPr>
            <a:xfrm>
              <a:off x="5421754" y="3836498"/>
              <a:ext cx="12140147" cy="837308"/>
            </a:xfrm>
            <a:prstGeom prst="roundRect">
              <a:avLst/>
            </a:prstGeom>
            <a:solidFill>
              <a:schemeClr val="accent6">
                <a:lumMod val="75000"/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 sz="1801" dirty="0"/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C0C546C1-F984-28D4-F6DB-AA2B03CEE823}"/>
                </a:ext>
              </a:extLst>
            </p:cNvPr>
            <p:cNvSpPr/>
            <p:nvPr/>
          </p:nvSpPr>
          <p:spPr>
            <a:xfrm>
              <a:off x="5421753" y="4869707"/>
              <a:ext cx="12140147" cy="837308"/>
            </a:xfrm>
            <a:prstGeom prst="roundRect">
              <a:avLst/>
            </a:prstGeom>
            <a:solidFill>
              <a:schemeClr val="accent6">
                <a:lumMod val="75000"/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 sz="1801" dirty="0"/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0D83D862-CDC3-2FAE-B74D-C028AE40446B}"/>
                </a:ext>
              </a:extLst>
            </p:cNvPr>
            <p:cNvSpPr/>
            <p:nvPr/>
          </p:nvSpPr>
          <p:spPr>
            <a:xfrm>
              <a:off x="5421752" y="6952099"/>
              <a:ext cx="12140147" cy="837308"/>
            </a:xfrm>
            <a:prstGeom prst="roundRect">
              <a:avLst/>
            </a:prstGeom>
            <a:solidFill>
              <a:schemeClr val="accent6">
                <a:lumMod val="75000"/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 sz="1801" dirty="0"/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FC7EBE1D-EA17-DCCB-D6A9-B343E3059C5F}"/>
                </a:ext>
              </a:extLst>
            </p:cNvPr>
            <p:cNvSpPr/>
            <p:nvPr/>
          </p:nvSpPr>
          <p:spPr>
            <a:xfrm>
              <a:off x="5421753" y="5898291"/>
              <a:ext cx="12140147" cy="837308"/>
            </a:xfrm>
            <a:prstGeom prst="roundRect">
              <a:avLst/>
            </a:prstGeom>
            <a:solidFill>
              <a:schemeClr val="accent6">
                <a:lumMod val="75000"/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 sz="1801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1AFABA2-B549-AAAA-DF1A-B0C0F95F6FBC}"/>
                </a:ext>
              </a:extLst>
            </p:cNvPr>
            <p:cNvSpPr txBox="1"/>
            <p:nvPr/>
          </p:nvSpPr>
          <p:spPr>
            <a:xfrm>
              <a:off x="5579776" y="5014138"/>
              <a:ext cx="47742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MY" sz="2800" dirty="0">
                  <a:latin typeface="+mj-lt"/>
                </a:rPr>
                <a:t>FULL TIME LECTURER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B56EDFF-22DF-0E73-1E5F-8B48802EEB01}"/>
                </a:ext>
              </a:extLst>
            </p:cNvPr>
            <p:cNvSpPr txBox="1"/>
            <p:nvPr/>
          </p:nvSpPr>
          <p:spPr>
            <a:xfrm>
              <a:off x="5471500" y="7084095"/>
              <a:ext cx="47742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MY" sz="2800" dirty="0">
                  <a:latin typeface="+mj-lt"/>
                </a:rPr>
                <a:t>NON-ACADEMIC STAFF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3779639-3B11-FC37-AACF-8D11EBE68DF7}"/>
                </a:ext>
              </a:extLst>
            </p:cNvPr>
            <p:cNvSpPr txBox="1"/>
            <p:nvPr/>
          </p:nvSpPr>
          <p:spPr>
            <a:xfrm>
              <a:off x="5498170" y="6055333"/>
              <a:ext cx="47742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MY" sz="2800" dirty="0">
                  <a:latin typeface="+mj-lt"/>
                </a:rPr>
                <a:t>PART TIME LECTURER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05A37AC-D186-1CC4-F488-9901AF31CF16}"/>
                </a:ext>
              </a:extLst>
            </p:cNvPr>
            <p:cNvSpPr txBox="1"/>
            <p:nvPr/>
          </p:nvSpPr>
          <p:spPr>
            <a:xfrm>
              <a:off x="5599283" y="4010377"/>
              <a:ext cx="23315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latin typeface="+mj-lt"/>
                </a:rPr>
                <a:t>S</a:t>
              </a:r>
              <a:r>
                <a:rPr lang="en-MY" sz="2800" dirty="0">
                  <a:latin typeface="+mj-lt"/>
                </a:rPr>
                <a:t>TUDENTS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2738CD3-A434-851F-9C0B-FF24405948C9}"/>
                </a:ext>
              </a:extLst>
            </p:cNvPr>
            <p:cNvSpPr/>
            <p:nvPr/>
          </p:nvSpPr>
          <p:spPr>
            <a:xfrm>
              <a:off x="9051758" y="2974266"/>
              <a:ext cx="4164247" cy="5293437"/>
            </a:xfrm>
            <a:prstGeom prst="rect">
              <a:avLst/>
            </a:prstGeom>
            <a:solidFill>
              <a:srgbClr val="002060">
                <a:alpha val="68000"/>
              </a:srgbClr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MY" sz="1801" dirty="0"/>
            </a:p>
          </p:txBody>
        </p:sp>
        <p:sp>
          <p:nvSpPr>
            <p:cNvPr id="39" name="Rectangle: Top Corners Rounded 38">
              <a:extLst>
                <a:ext uri="{FF2B5EF4-FFF2-40B4-BE49-F238E27FC236}">
                  <a16:creationId xmlns:a16="http://schemas.microsoft.com/office/drawing/2014/main" id="{64FA7C60-ECE4-1CDE-E164-77D40CAC478F}"/>
                </a:ext>
              </a:extLst>
            </p:cNvPr>
            <p:cNvSpPr/>
            <p:nvPr/>
          </p:nvSpPr>
          <p:spPr>
            <a:xfrm rot="5400000">
              <a:off x="12812256" y="3518062"/>
              <a:ext cx="5293435" cy="4205850"/>
            </a:xfrm>
            <a:prstGeom prst="round2SameRect">
              <a:avLst/>
            </a:prstGeom>
            <a:solidFill>
              <a:srgbClr val="002060">
                <a:alpha val="68000"/>
              </a:srgbClr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MY" sz="1801"/>
            </a:p>
          </p:txBody>
        </p:sp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>
              <a:off x="10865284" y="3137531"/>
              <a:ext cx="640915" cy="529046"/>
            </a:xfrm>
            <a:prstGeom prst="rect">
              <a:avLst/>
            </a:prstGeom>
          </p:spPr>
        </p:pic>
        <p:pic>
          <p:nvPicPr>
            <p:cNvPr id="40" name="Picture 11">
              <a:extLst>
                <a:ext uri="{FF2B5EF4-FFF2-40B4-BE49-F238E27FC236}">
                  <a16:creationId xmlns:a16="http://schemas.microsoft.com/office/drawing/2014/main" id="{384E137B-9589-D44A-02DA-A28E010580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>
              <a:off x="14946905" y="3117877"/>
              <a:ext cx="812844" cy="620720"/>
            </a:xfrm>
            <a:prstGeom prst="rect">
              <a:avLst/>
            </a:prstGeom>
          </p:spPr>
        </p:pic>
        <p:sp>
          <p:nvSpPr>
            <p:cNvPr id="41" name="TextBox 15">
              <a:extLst>
                <a:ext uri="{FF2B5EF4-FFF2-40B4-BE49-F238E27FC236}">
                  <a16:creationId xmlns:a16="http://schemas.microsoft.com/office/drawing/2014/main" id="{15951149-AF87-C6B7-A007-B95FB469AF65}"/>
                </a:ext>
              </a:extLst>
            </p:cNvPr>
            <p:cNvSpPr txBox="1"/>
            <p:nvPr/>
          </p:nvSpPr>
          <p:spPr>
            <a:xfrm>
              <a:off x="15022996" y="3185050"/>
              <a:ext cx="614786" cy="42024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538"/>
                </a:lnSpc>
              </a:pPr>
              <a:r>
                <a:rPr lang="en-US" sz="2526" dirty="0">
                  <a:solidFill>
                    <a:srgbClr val="FF1616"/>
                  </a:solidFill>
                  <a:latin typeface="Open Sans Light Bold"/>
                </a:rPr>
                <a:t>RS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2F3242A-5400-D0A5-1F0A-B18B8A1EC795}"/>
                </a:ext>
              </a:extLst>
            </p:cNvPr>
            <p:cNvSpPr txBox="1"/>
            <p:nvPr/>
          </p:nvSpPr>
          <p:spPr>
            <a:xfrm>
              <a:off x="9662624" y="4010881"/>
              <a:ext cx="34412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  <a:latin typeface="+mj-lt"/>
                </a:rPr>
                <a:t>3 BOOKS / 1 WEEK</a:t>
              </a:r>
              <a:endParaRPr lang="en-MY" sz="28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81671F3-D590-0F04-AF28-DCFC350BE265}"/>
                </a:ext>
              </a:extLst>
            </p:cNvPr>
            <p:cNvSpPr txBox="1"/>
            <p:nvPr/>
          </p:nvSpPr>
          <p:spPr>
            <a:xfrm>
              <a:off x="13934281" y="5054216"/>
              <a:ext cx="34412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  <a:latin typeface="+mj-lt"/>
                </a:rPr>
                <a:t>2 BOOKS / 1 WEEK</a:t>
              </a:r>
              <a:endParaRPr lang="en-MY" sz="28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C4BC648-71EE-E513-D829-FD995AEB5E08}"/>
                </a:ext>
              </a:extLst>
            </p:cNvPr>
            <p:cNvSpPr txBox="1"/>
            <p:nvPr/>
          </p:nvSpPr>
          <p:spPr>
            <a:xfrm>
              <a:off x="9662624" y="7109683"/>
              <a:ext cx="34412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  <a:latin typeface="+mj-lt"/>
                </a:rPr>
                <a:t>2 BOOKS / 1 MONTH</a:t>
              </a:r>
              <a:endParaRPr lang="en-MY" sz="28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BB04F19-BEAB-D7F8-36CF-779623564A59}"/>
                </a:ext>
              </a:extLst>
            </p:cNvPr>
            <p:cNvSpPr txBox="1"/>
            <p:nvPr/>
          </p:nvSpPr>
          <p:spPr>
            <a:xfrm>
              <a:off x="9664000" y="6055333"/>
              <a:ext cx="34412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  <a:latin typeface="+mj-lt"/>
                </a:rPr>
                <a:t>2 BOOKS / 3 MONTH</a:t>
              </a:r>
              <a:endParaRPr lang="en-MY" sz="28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6518959-27C7-9EEE-BAD6-27A30442E7E3}"/>
                </a:ext>
              </a:extLst>
            </p:cNvPr>
            <p:cNvSpPr txBox="1"/>
            <p:nvPr/>
          </p:nvSpPr>
          <p:spPr>
            <a:xfrm>
              <a:off x="9653714" y="5050485"/>
              <a:ext cx="34412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  <a:latin typeface="+mj-lt"/>
                </a:rPr>
                <a:t>4 BOOKS / 4 MONTH</a:t>
              </a:r>
              <a:endParaRPr lang="en-MY" sz="28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92B1E15-60A4-2763-6D8C-8F05C36968BE}"/>
                </a:ext>
              </a:extLst>
            </p:cNvPr>
            <p:cNvSpPr txBox="1"/>
            <p:nvPr/>
          </p:nvSpPr>
          <p:spPr>
            <a:xfrm>
              <a:off x="13942546" y="7100567"/>
              <a:ext cx="34412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  <a:latin typeface="+mj-lt"/>
                </a:rPr>
                <a:t>1 BOOKS / 1 WEEK</a:t>
              </a:r>
              <a:endParaRPr lang="en-MY" sz="28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569B88D-4B06-65F4-7C25-158E66F191A4}"/>
                </a:ext>
              </a:extLst>
            </p:cNvPr>
            <p:cNvSpPr txBox="1"/>
            <p:nvPr/>
          </p:nvSpPr>
          <p:spPr>
            <a:xfrm>
              <a:off x="13917145" y="6080412"/>
              <a:ext cx="34412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  <a:latin typeface="+mj-lt"/>
                </a:rPr>
                <a:t>1 BOOKS / 1 WEEK</a:t>
              </a:r>
              <a:endParaRPr lang="en-MY" sz="28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4BCFF82-2DE2-51C3-CD43-D28DB49B8C2F}"/>
              </a:ext>
            </a:extLst>
          </p:cNvPr>
          <p:cNvSpPr txBox="1"/>
          <p:nvPr/>
        </p:nvSpPr>
        <p:spPr>
          <a:xfrm>
            <a:off x="13909365" y="3981431"/>
            <a:ext cx="2886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+mj-lt"/>
              </a:rPr>
              <a:t>-</a:t>
            </a:r>
            <a:endParaRPr lang="en-MY" sz="28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>
            <a:extLst>
              <a:ext uri="{FF2B5EF4-FFF2-40B4-BE49-F238E27FC236}">
                <a16:creationId xmlns:a16="http://schemas.microsoft.com/office/drawing/2014/main" id="{2870422F-0ECB-5672-F422-3DCDB3A5A1A5}"/>
              </a:ext>
            </a:extLst>
          </p:cNvPr>
          <p:cNvSpPr/>
          <p:nvPr/>
        </p:nvSpPr>
        <p:spPr>
          <a:xfrm rot="16200000">
            <a:off x="3993424" y="-4007577"/>
            <a:ext cx="10301156" cy="18288000"/>
          </a:xfrm>
          <a:prstGeom prst="rtTriangle">
            <a:avLst/>
          </a:prstGeom>
          <a:solidFill>
            <a:srgbClr val="0070C0">
              <a:alpha val="4706"/>
            </a:srgbClr>
          </a:solidFill>
        </p:spPr>
        <p:txBody>
          <a:bodyPr/>
          <a:lstStyle/>
          <a:p>
            <a:pPr defTabSz="914422">
              <a:defRPr/>
            </a:pPr>
            <a:endParaRPr lang="en-MY" sz="180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extBox 2"/>
          <p:cNvSpPr txBox="1"/>
          <p:nvPr/>
        </p:nvSpPr>
        <p:spPr>
          <a:xfrm>
            <a:off x="4795997" y="818704"/>
            <a:ext cx="10543348" cy="8739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802"/>
              </a:lnSpc>
            </a:pPr>
            <a:r>
              <a:rPr lang="en-US" sz="6941" spc="-409">
                <a:solidFill>
                  <a:srgbClr val="263F6B"/>
                </a:solidFill>
                <a:latin typeface="Montserrat Extra-Bold Italics"/>
              </a:rPr>
              <a:t>LIBRARY POLICIES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778843" y="1201411"/>
            <a:ext cx="1783058" cy="29501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360094" y="8999930"/>
            <a:ext cx="1783058" cy="295015"/>
          </a:xfrm>
          <a:prstGeom prst="rect">
            <a:avLst/>
          </a:prstGeom>
        </p:spPr>
      </p:pic>
      <p:sp>
        <p:nvSpPr>
          <p:cNvPr id="6" name="AutoShape 6"/>
          <p:cNvSpPr/>
          <p:nvPr/>
        </p:nvSpPr>
        <p:spPr>
          <a:xfrm>
            <a:off x="1028703" y="9991985"/>
            <a:ext cx="16230601" cy="295015"/>
          </a:xfrm>
          <a:prstGeom prst="rect">
            <a:avLst/>
          </a:prstGeom>
          <a:solidFill>
            <a:srgbClr val="213559"/>
          </a:solidFill>
        </p:spPr>
        <p:txBody>
          <a:bodyPr/>
          <a:lstStyle/>
          <a:p>
            <a:endParaRPr lang="en-MY" sz="1801"/>
          </a:p>
        </p:txBody>
      </p:sp>
      <p:sp>
        <p:nvSpPr>
          <p:cNvPr id="7" name="AutoShape 7"/>
          <p:cNvSpPr/>
          <p:nvPr/>
        </p:nvSpPr>
        <p:spPr>
          <a:xfrm>
            <a:off x="1028703" y="-33487"/>
            <a:ext cx="16230601" cy="242777"/>
          </a:xfrm>
          <a:prstGeom prst="rect">
            <a:avLst/>
          </a:prstGeom>
          <a:solidFill>
            <a:srgbClr val="213559"/>
          </a:solidFill>
        </p:spPr>
        <p:txBody>
          <a:bodyPr/>
          <a:lstStyle/>
          <a:p>
            <a:endParaRPr lang="en-MY" sz="1801"/>
          </a:p>
        </p:txBody>
      </p:sp>
      <p:sp>
        <p:nvSpPr>
          <p:cNvPr id="8" name="TextBox 8"/>
          <p:cNvSpPr txBox="1"/>
          <p:nvPr/>
        </p:nvSpPr>
        <p:spPr>
          <a:xfrm>
            <a:off x="2369971" y="2456784"/>
            <a:ext cx="15460834" cy="15314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82942" lvl="1" indent="-291472">
              <a:lnSpc>
                <a:spcPts val="4373"/>
              </a:lnSpc>
              <a:buFont typeface="Arial"/>
              <a:buChar char="•"/>
            </a:pPr>
            <a:r>
              <a:rPr lang="en-US" sz="2699" spc="53" dirty="0">
                <a:solidFill>
                  <a:srgbClr val="000000"/>
                </a:solidFill>
                <a:latin typeface="Montserrat"/>
              </a:rPr>
              <a:t>Can be done twice.</a:t>
            </a:r>
          </a:p>
          <a:p>
            <a:pPr marL="582942" lvl="1" indent="-291472">
              <a:lnSpc>
                <a:spcPts val="4373"/>
              </a:lnSpc>
              <a:buFont typeface="Arial"/>
              <a:buChar char="•"/>
            </a:pPr>
            <a:r>
              <a:rPr lang="en-US" sz="2699" spc="53" dirty="0">
                <a:solidFill>
                  <a:srgbClr val="000000"/>
                </a:solidFill>
                <a:latin typeface="Montserrat"/>
              </a:rPr>
              <a:t>Renewal for overdue books are not allowed.</a:t>
            </a:r>
          </a:p>
          <a:p>
            <a:pPr>
              <a:lnSpc>
                <a:spcPts val="3250"/>
              </a:lnSpc>
            </a:pPr>
            <a:endParaRPr lang="en-US" sz="2699" spc="53" dirty="0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028702" y="1638462"/>
            <a:ext cx="4122389" cy="71333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020"/>
              </a:lnSpc>
            </a:pPr>
            <a:r>
              <a:rPr lang="en-US" sz="4300" dirty="0">
                <a:solidFill>
                  <a:srgbClr val="213559"/>
                </a:solidFill>
                <a:latin typeface="Montserrat Bold"/>
              </a:rPr>
              <a:t>RENEWALS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294138" y="4731386"/>
            <a:ext cx="3811266" cy="71333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020"/>
              </a:lnSpc>
            </a:pPr>
            <a:r>
              <a:rPr lang="en-US" sz="4300" dirty="0">
                <a:solidFill>
                  <a:srgbClr val="213559"/>
                </a:solidFill>
                <a:latin typeface="Montserrat Bold"/>
              </a:rPr>
              <a:t>RETURNING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369971" y="5593715"/>
            <a:ext cx="14013033" cy="32242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82942" lvl="1" indent="-291472">
              <a:lnSpc>
                <a:spcPts val="4373"/>
              </a:lnSpc>
              <a:buFont typeface="Arial"/>
              <a:buChar char="•"/>
            </a:pPr>
            <a:r>
              <a:rPr lang="en-US" sz="2699" spc="53" dirty="0">
                <a:solidFill>
                  <a:srgbClr val="000000"/>
                </a:solidFill>
                <a:latin typeface="Montserrat"/>
              </a:rPr>
              <a:t>Return before the due date or on the due date.</a:t>
            </a:r>
          </a:p>
          <a:p>
            <a:pPr marL="582942" lvl="1" indent="-291472">
              <a:lnSpc>
                <a:spcPts val="4373"/>
              </a:lnSpc>
              <a:buFont typeface="Arial"/>
              <a:buChar char="•"/>
            </a:pPr>
            <a:r>
              <a:rPr lang="en-US" sz="2699" spc="53" dirty="0">
                <a:solidFill>
                  <a:srgbClr val="000000"/>
                </a:solidFill>
                <a:latin typeface="Montserrat"/>
              </a:rPr>
              <a:t>Books must be return to the librarian at the library counter.</a:t>
            </a:r>
          </a:p>
          <a:p>
            <a:pPr marL="582942" lvl="1" indent="-291472">
              <a:lnSpc>
                <a:spcPts val="4373"/>
              </a:lnSpc>
              <a:buFont typeface="Arial"/>
              <a:buChar char="•"/>
            </a:pPr>
            <a:r>
              <a:rPr lang="en-US" sz="2699" spc="53" dirty="0">
                <a:solidFill>
                  <a:srgbClr val="000000"/>
                </a:solidFill>
                <a:latin typeface="Montserrat"/>
              </a:rPr>
              <a:t>Users who have outstanding fines will have their borrowing privileges suspended until the fines are settled.</a:t>
            </a:r>
          </a:p>
          <a:p>
            <a:pPr marL="582942" lvl="1" indent="-291472">
              <a:lnSpc>
                <a:spcPts val="4373"/>
              </a:lnSpc>
              <a:buFont typeface="Arial"/>
              <a:buChar char="•"/>
            </a:pPr>
            <a:r>
              <a:rPr lang="en-US" sz="2699" spc="53" dirty="0">
                <a:solidFill>
                  <a:srgbClr val="000000"/>
                </a:solidFill>
                <a:latin typeface="Montserrat"/>
              </a:rPr>
              <a:t>Overdue notice will be sent to the users by email.</a:t>
            </a:r>
          </a:p>
          <a:p>
            <a:pPr>
              <a:lnSpc>
                <a:spcPts val="3250"/>
              </a:lnSpc>
            </a:pPr>
            <a:endParaRPr lang="en-US" sz="2699" spc="53" dirty="0">
              <a:solidFill>
                <a:srgbClr val="000000"/>
              </a:solidFill>
              <a:latin typeface="Montserra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800603" y="774169"/>
            <a:ext cx="10543348" cy="8739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802"/>
              </a:lnSpc>
            </a:pPr>
            <a:r>
              <a:rPr lang="en-US" sz="6941" spc="-409" dirty="0">
                <a:solidFill>
                  <a:srgbClr val="263F6B"/>
                </a:solidFill>
                <a:latin typeface="Montserrat Extra-Bold Italics"/>
              </a:rPr>
              <a:t>LIBRARY POLICIES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778843" y="1201411"/>
            <a:ext cx="1783058" cy="29501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360094" y="8999930"/>
            <a:ext cx="1783058" cy="295015"/>
          </a:xfrm>
          <a:prstGeom prst="rect">
            <a:avLst/>
          </a:prstGeom>
        </p:spPr>
      </p:pic>
      <p:sp>
        <p:nvSpPr>
          <p:cNvPr id="6" name="AutoShape 6"/>
          <p:cNvSpPr/>
          <p:nvPr/>
        </p:nvSpPr>
        <p:spPr>
          <a:xfrm>
            <a:off x="1028703" y="9991985"/>
            <a:ext cx="16230601" cy="295015"/>
          </a:xfrm>
          <a:prstGeom prst="rect">
            <a:avLst/>
          </a:prstGeom>
          <a:solidFill>
            <a:srgbClr val="213559"/>
          </a:solidFill>
        </p:spPr>
        <p:txBody>
          <a:bodyPr/>
          <a:lstStyle/>
          <a:p>
            <a:endParaRPr lang="en-MY" sz="1801"/>
          </a:p>
        </p:txBody>
      </p:sp>
      <p:sp>
        <p:nvSpPr>
          <p:cNvPr id="7" name="AutoShape 7"/>
          <p:cNvSpPr/>
          <p:nvPr/>
        </p:nvSpPr>
        <p:spPr>
          <a:xfrm>
            <a:off x="1028703" y="0"/>
            <a:ext cx="16230601" cy="162272"/>
          </a:xfrm>
          <a:prstGeom prst="rect">
            <a:avLst/>
          </a:prstGeom>
          <a:solidFill>
            <a:srgbClr val="213559"/>
          </a:solidFill>
        </p:spPr>
        <p:txBody>
          <a:bodyPr/>
          <a:lstStyle/>
          <a:p>
            <a:endParaRPr lang="en-MY" sz="1801"/>
          </a:p>
        </p:txBody>
      </p:sp>
      <p:sp>
        <p:nvSpPr>
          <p:cNvPr id="9" name="TextBox 9"/>
          <p:cNvSpPr txBox="1"/>
          <p:nvPr/>
        </p:nvSpPr>
        <p:spPr>
          <a:xfrm>
            <a:off x="0" y="1872963"/>
            <a:ext cx="8758584" cy="7133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20"/>
              </a:lnSpc>
            </a:pPr>
            <a:r>
              <a:rPr lang="en-US" sz="4300" dirty="0">
                <a:solidFill>
                  <a:srgbClr val="213559"/>
                </a:solidFill>
                <a:latin typeface="Montserrat Bold"/>
              </a:rPr>
              <a:t>OVERDUE FINES RATE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914403" y="5434684"/>
            <a:ext cx="6520777" cy="71333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020"/>
              </a:lnSpc>
            </a:pPr>
            <a:r>
              <a:rPr lang="en-US" sz="4300" dirty="0">
                <a:solidFill>
                  <a:srgbClr val="213559"/>
                </a:solidFill>
                <a:latin typeface="Montserrat Bold"/>
              </a:rPr>
              <a:t>BOOK RESERVATION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143152" y="6374769"/>
            <a:ext cx="16357141" cy="26599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82942" lvl="1" indent="-291472">
              <a:lnSpc>
                <a:spcPts val="4373"/>
              </a:lnSpc>
              <a:buFont typeface="Arial"/>
              <a:buChar char="•"/>
            </a:pPr>
            <a:r>
              <a:rPr lang="en-US" sz="2699" spc="53" dirty="0">
                <a:solidFill>
                  <a:srgbClr val="000000"/>
                </a:solidFill>
                <a:latin typeface="Montserrat"/>
              </a:rPr>
              <a:t>Users can reserve books online or at the circulation counter.</a:t>
            </a:r>
          </a:p>
          <a:p>
            <a:pPr marL="582942" lvl="1" indent="-291472">
              <a:lnSpc>
                <a:spcPts val="4373"/>
              </a:lnSpc>
              <a:buFont typeface="Arial"/>
              <a:buChar char="•"/>
            </a:pPr>
            <a:r>
              <a:rPr lang="en-US" sz="2699" spc="53" dirty="0">
                <a:solidFill>
                  <a:srgbClr val="000000"/>
                </a:solidFill>
                <a:latin typeface="Montserrat"/>
              </a:rPr>
              <a:t>User will be notified by email when a reserved item is available.</a:t>
            </a:r>
          </a:p>
          <a:p>
            <a:pPr marL="582942" lvl="1" indent="-291472">
              <a:lnSpc>
                <a:spcPts val="4373"/>
              </a:lnSpc>
              <a:buFont typeface="Arial"/>
              <a:buChar char="•"/>
            </a:pPr>
            <a:r>
              <a:rPr lang="en-US" sz="2699" spc="53" dirty="0">
                <a:solidFill>
                  <a:srgbClr val="000000"/>
                </a:solidFill>
                <a:latin typeface="Montserrat"/>
              </a:rPr>
              <a:t>Only 2 books can be reserve at once.</a:t>
            </a:r>
          </a:p>
          <a:p>
            <a:pPr marL="582942" lvl="1" indent="-291472">
              <a:lnSpc>
                <a:spcPts val="4373"/>
              </a:lnSpc>
              <a:buFont typeface="Arial"/>
              <a:buChar char="•"/>
            </a:pPr>
            <a:r>
              <a:rPr lang="en-US" sz="2699" spc="53" dirty="0">
                <a:solidFill>
                  <a:srgbClr val="000000"/>
                </a:solidFill>
                <a:latin typeface="Montserrat"/>
              </a:rPr>
              <a:t>Reserved item will be kept for three days.</a:t>
            </a:r>
          </a:p>
          <a:p>
            <a:pPr>
              <a:lnSpc>
                <a:spcPts val="3250"/>
              </a:lnSpc>
            </a:pPr>
            <a:endParaRPr lang="en-US" sz="2699" spc="53" dirty="0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93F68C9-9F20-F234-203B-E7FF0C0950E3}"/>
              </a:ext>
            </a:extLst>
          </p:cNvPr>
          <p:cNvSpPr/>
          <p:nvPr/>
        </p:nvSpPr>
        <p:spPr>
          <a:xfrm>
            <a:off x="3661207" y="2980229"/>
            <a:ext cx="10363200" cy="1426393"/>
          </a:xfrm>
          <a:prstGeom prst="roundRect">
            <a:avLst/>
          </a:prstGeom>
          <a:solidFill>
            <a:schemeClr val="accent6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RM 1.00 PER DAY / ITEM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2D8B47C-A741-4CD2-29F3-E1803ADCC500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730962" y="2755836"/>
            <a:ext cx="1842930" cy="184293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FAD1C68-A46E-8764-C7F3-23BFD40E628D}"/>
              </a:ext>
            </a:extLst>
          </p:cNvPr>
          <p:cNvSpPr txBox="1"/>
          <p:nvPr/>
        </p:nvSpPr>
        <p:spPr>
          <a:xfrm>
            <a:off x="4266507" y="4406625"/>
            <a:ext cx="8529984" cy="6010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82942" lvl="1" indent="-291472" defTabSz="914422">
              <a:lnSpc>
                <a:spcPts val="4373"/>
              </a:lnSpc>
              <a:buFont typeface="Arial"/>
              <a:buChar char="•"/>
              <a:defRPr/>
            </a:pPr>
            <a:r>
              <a:rPr lang="en-US" sz="2699" spc="53" dirty="0">
                <a:solidFill>
                  <a:srgbClr val="000000"/>
                </a:solidFill>
                <a:latin typeface="Montserrat" panose="020B0604020202020204" charset="0"/>
              </a:rPr>
              <a:t>Account suspended until fines being paid</a:t>
            </a:r>
          </a:p>
        </p:txBody>
      </p:sp>
      <p:sp>
        <p:nvSpPr>
          <p:cNvPr id="8" name="AutoShape 2">
            <a:extLst>
              <a:ext uri="{FF2B5EF4-FFF2-40B4-BE49-F238E27FC236}">
                <a16:creationId xmlns:a16="http://schemas.microsoft.com/office/drawing/2014/main" id="{A68C5D1C-2BBC-AF1D-EC99-554522C319ED}"/>
              </a:ext>
            </a:extLst>
          </p:cNvPr>
          <p:cNvSpPr/>
          <p:nvPr/>
        </p:nvSpPr>
        <p:spPr>
          <a:xfrm rot="16200000">
            <a:off x="4000501" y="-4000500"/>
            <a:ext cx="10287001" cy="18288000"/>
          </a:xfrm>
          <a:prstGeom prst="rtTriangle">
            <a:avLst/>
          </a:prstGeom>
          <a:solidFill>
            <a:srgbClr val="0070C0">
              <a:alpha val="4706"/>
            </a:srgbClr>
          </a:solidFill>
        </p:spPr>
        <p:txBody>
          <a:bodyPr/>
          <a:lstStyle/>
          <a:p>
            <a:pPr defTabSz="914422">
              <a:defRPr/>
            </a:pPr>
            <a:endParaRPr lang="en-MY" sz="1801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7791</TotalTime>
  <Words>1512</Words>
  <Application>Microsoft Office PowerPoint</Application>
  <PresentationFormat>Custom</PresentationFormat>
  <Paragraphs>262</Paragraphs>
  <Slides>32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51" baseType="lpstr">
      <vt:lpstr>Calibri</vt:lpstr>
      <vt:lpstr>Arial</vt:lpstr>
      <vt:lpstr>Montserrat Medium</vt:lpstr>
      <vt:lpstr>Open Sans Light Bold</vt:lpstr>
      <vt:lpstr>Wingdings</vt:lpstr>
      <vt:lpstr>Montserrat</vt:lpstr>
      <vt:lpstr>Montserrat Italics</vt:lpstr>
      <vt:lpstr>Josefin Sans Regular Bold Italics</vt:lpstr>
      <vt:lpstr>Montserrat Semi-Bold</vt:lpstr>
      <vt:lpstr>Montserrat Bold</vt:lpstr>
      <vt:lpstr>Calibri Light</vt:lpstr>
      <vt:lpstr>Montserrat SemiBold</vt:lpstr>
      <vt:lpstr>Poppins Medium</vt:lpstr>
      <vt:lpstr>Modern Love</vt:lpstr>
      <vt:lpstr>Montserrat Extra-Bold Italics</vt:lpstr>
      <vt:lpstr>Arimo</vt:lpstr>
      <vt:lpstr>Open Sans Light</vt:lpstr>
      <vt:lpstr>Montserrat Extra-Bold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Getting access to UOP E-Library (Primo)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 of Francis light library</dc:title>
  <dc:creator>PENINSULA</dc:creator>
  <cp:lastModifiedBy>Shida Samad</cp:lastModifiedBy>
  <cp:revision>140</cp:revision>
  <dcterms:created xsi:type="dcterms:W3CDTF">2006-08-16T00:00:00Z</dcterms:created>
  <dcterms:modified xsi:type="dcterms:W3CDTF">2023-09-05T07:10:41Z</dcterms:modified>
  <dc:identifier>DAFAX9XYb90</dc:identifier>
</cp:coreProperties>
</file>