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23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8288000" cy="10287000"/>
  <p:notesSz cx="6858000" cy="9144000"/>
  <p:embeddedFontLst>
    <p:embeddedFont>
      <p:font typeface="Montserrat Bold" charset="1" panose="00000800000000000000"/>
      <p:regular r:id="rId20"/>
    </p:embeddedFont>
    <p:embeddedFont>
      <p:font typeface="Montserrat Heavy" charset="1" panose="00000A00000000000000"/>
      <p:regular r:id="rId21"/>
    </p:embeddedFont>
    <p:embeddedFont>
      <p:font typeface="Montserrat" charset="1" panose="00000500000000000000"/>
      <p:regular r:id="rId22"/>
    </p:embeddedFont>
    <p:embeddedFont>
      <p:font typeface="Inter Semi-Bold" charset="1" panose="02000503000000020004"/>
      <p:regular r:id="rId26"/>
    </p:embeddedFont>
    <p:embeddedFont>
      <p:font typeface="Inter" charset="1" panose="020B0502030000000004"/>
      <p:regular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26.fntdata"/><Relationship Id="rId8" Type="http://schemas.openxmlformats.org/officeDocument/2006/relationships/slide" Target="slides/slide3.xml"/><Relationship Id="rId21" Type="http://schemas.openxmlformats.org/officeDocument/2006/relationships/font" Target="fonts/font21.fntdata"/><Relationship Id="rId3" Type="http://schemas.openxmlformats.org/officeDocument/2006/relationships/viewProps" Target="viewProps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Slide" Target="notesSlides/notesSlide1.xml"/><Relationship Id="rId7" Type="http://schemas.openxmlformats.org/officeDocument/2006/relationships/slide" Target="slides/slide2.xml"/><Relationship Id="rId16" Type="http://schemas.openxmlformats.org/officeDocument/2006/relationships/slide" Target="slides/slide11.xml"/><Relationship Id="rId2" Type="http://schemas.openxmlformats.org/officeDocument/2006/relationships/presProps" Target="presProps.xml"/><Relationship Id="rId20" Type="http://schemas.openxmlformats.org/officeDocument/2006/relationships/font" Target="fonts/font20.fntdata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24" Type="http://schemas.openxmlformats.org/officeDocument/2006/relationships/theme" Target="theme/theme2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5" Type="http://schemas.openxmlformats.org/officeDocument/2006/relationships/tableStyles" Target="tableStyles.xml"/><Relationship Id="rId28" Type="http://schemas.openxmlformats.org/officeDocument/2006/relationships/customXml" Target="../customXml/item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font" Target="fonts/font22.fntdata"/><Relationship Id="rId27" Type="http://schemas.openxmlformats.org/officeDocument/2006/relationships/font" Target="fonts/font27.fntdata"/><Relationship Id="rId4" Type="http://schemas.openxmlformats.org/officeDocument/2006/relationships/theme" Target="theme/theme1.xml"/><Relationship Id="rId9" Type="http://schemas.openxmlformats.org/officeDocument/2006/relationships/slide" Target="slides/slide4.xml"/><Relationship Id="rId30" Type="http://schemas.openxmlformats.org/officeDocument/2006/relationships/customXml" Target="../customXml/item3.xml"/></Relationships>
</file>

<file path=ppt/notesMasters/_rels/notesMaster1.xml.rels><?xml version="1.0" encoding="UTF-8" standalone="yes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.xml" Type="http://schemas.openxmlformats.org/officeDocument/2006/relationships/slide"/></Relationships>
</file>

<file path=ppt/notesSlides/notesSlide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inspired by 中国 symbol 在左边</a:t>
            </a:r>
          </a:p>
          <a:p>
            <a:r>
              <a:rPr lang="en-US"/>
              <a:t/>
            </a:r>
          </a:p>
          <a:p>
            <a:r>
              <a:rPr lang="en-US"/>
              <a:t>advantage 右边</a:t>
            </a:r>
          </a:p>
          <a:p>
            <a:r>
              <a:rPr lang="en-US"/>
              <a:t>remote 图画</a:t>
            </a:r>
          </a:p>
          <a:p>
            <a:r>
              <a:rPr lang="en-US"/>
              <a:t>下面放high r..................</a:t>
            </a:r>
          </a:p>
          <a:p>
            <a:r>
              <a:rPr lang="en-US"/>
              <a:t>放bullet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29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0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32.png" Type="http://schemas.openxmlformats.org/officeDocument/2006/relationships/image"/><Relationship Id="rId5" Target="../media/image33.svg" Type="http://schemas.openxmlformats.org/officeDocument/2006/relationships/image"/><Relationship Id="rId6" Target="../media/image34.png" Type="http://schemas.openxmlformats.org/officeDocument/2006/relationships/image"/><Relationship Id="rId7" Target="../media/image35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6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.xml" Type="http://schemas.openxmlformats.org/officeDocument/2006/relationships/notesSlide"/><Relationship Id="rId3" Target="../media/image7.png" Type="http://schemas.openxmlformats.org/officeDocument/2006/relationships/image"/><Relationship Id="rId4" Target="../media/image8.png" Type="http://schemas.openxmlformats.org/officeDocument/2006/relationships/image"/><Relationship Id="rId5" Target="../media/image9.png" Type="http://schemas.openxmlformats.org/officeDocument/2006/relationships/image"/><Relationship Id="rId6" Target="../media/image10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1.png" Type="http://schemas.openxmlformats.org/officeDocument/2006/relationships/image"/><Relationship Id="rId5" Target="../media/image12.jpeg" Type="http://schemas.openxmlformats.org/officeDocument/2006/relationships/image"/><Relationship Id="rId6" Target="../media/image13.png" Type="http://schemas.openxmlformats.org/officeDocument/2006/relationships/image"/><Relationship Id="rId7" Target="../media/image14.png" Type="http://schemas.openxmlformats.org/officeDocument/2006/relationships/image"/><Relationship Id="rId8" Target="../media/image15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2.sv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6.png" Type="http://schemas.openxmlformats.org/officeDocument/2006/relationships/image"/><Relationship Id="rId5" Target="../media/image17.png" Type="http://schemas.openxmlformats.org/officeDocument/2006/relationships/image"/><Relationship Id="rId6" Target="../media/image18.svg" Type="http://schemas.openxmlformats.org/officeDocument/2006/relationships/image"/><Relationship Id="rId7" Target="../media/image19.png" Type="http://schemas.openxmlformats.org/officeDocument/2006/relationships/image"/><Relationship Id="rId8" Target="../media/image20.svg" Type="http://schemas.openxmlformats.org/officeDocument/2006/relationships/image"/><Relationship Id="rId9" Target="../media/image21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png" Type="http://schemas.openxmlformats.org/officeDocument/2006/relationships/image"/><Relationship Id="rId4" Target="../media/image2.png" Type="http://schemas.openxmlformats.org/officeDocument/2006/relationships/image"/><Relationship Id="rId5" Target="../media/image3.svg" Type="http://schemas.openxmlformats.org/officeDocument/2006/relationships/image"/><Relationship Id="rId6" Target="../media/image25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26.png" Type="http://schemas.openxmlformats.org/officeDocument/2006/relationships/image"/><Relationship Id="rId5" Target="../media/image27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3533CD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60319" y="1977683"/>
            <a:ext cx="14967362" cy="6331634"/>
            <a:chOff x="0" y="0"/>
            <a:chExt cx="19956483" cy="844217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4477147" y="0"/>
              <a:ext cx="11002189" cy="4597930"/>
            </a:xfrm>
            <a:custGeom>
              <a:avLst/>
              <a:gdLst/>
              <a:ahLst/>
              <a:cxnLst/>
              <a:rect r="r" b="b" t="t" l="l"/>
              <a:pathLst>
                <a:path h="4597930" w="11002189">
                  <a:moveTo>
                    <a:pt x="0" y="0"/>
                  </a:moveTo>
                  <a:lnTo>
                    <a:pt x="11002189" y="0"/>
                  </a:lnTo>
                  <a:lnTo>
                    <a:pt x="11002189" y="4597930"/>
                  </a:lnTo>
                  <a:lnTo>
                    <a:pt x="0" y="45979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  <p:sp>
          <p:nvSpPr>
            <p:cNvPr name="TextBox 4" id="4"/>
            <p:cNvSpPr txBox="true"/>
            <p:nvPr/>
          </p:nvSpPr>
          <p:spPr>
            <a:xfrm rot="0">
              <a:off x="0" y="4984419"/>
              <a:ext cx="19956483" cy="110701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7000"/>
                </a:lnSpc>
                <a:spcBef>
                  <a:spcPct val="0"/>
                </a:spcBef>
              </a:pPr>
              <a:r>
                <a:rPr lang="en-US" b="true" sz="5000" spc="-305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DRONE SAFETY MANAGEMENT SERVICE (DSMS)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714237" y="6521304"/>
              <a:ext cx="18528009" cy="79142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>
                <a:lnSpc>
                  <a:spcPts val="4719"/>
                </a:lnSpc>
              </a:pP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877553" y="7731825"/>
              <a:ext cx="18201377" cy="71035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130"/>
                </a:lnSpc>
              </a:pPr>
              <a:r>
                <a:rPr lang="en-US" b="true" sz="3500" spc="7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Lecturer : MR MOHAMAD KHAIRUDDIN BIN ABDUL HALIM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3533CD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970047" y="2654270"/>
            <a:ext cx="6774787" cy="6075937"/>
            <a:chOff x="0" y="0"/>
            <a:chExt cx="5932386" cy="532043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932386" cy="5320434"/>
            </a:xfrm>
            <a:custGeom>
              <a:avLst/>
              <a:gdLst/>
              <a:ahLst/>
              <a:cxnLst/>
              <a:rect r="r" b="b" t="t" l="l"/>
              <a:pathLst>
                <a:path h="5320434" w="5932386">
                  <a:moveTo>
                    <a:pt x="5932386" y="522467"/>
                  </a:moveTo>
                  <a:lnTo>
                    <a:pt x="5932386" y="2213300"/>
                  </a:lnTo>
                  <a:cubicBezTo>
                    <a:pt x="5932386" y="2364401"/>
                    <a:pt x="5818795" y="2508052"/>
                    <a:pt x="5622759" y="2608077"/>
                  </a:cubicBezTo>
                  <a:cubicBezTo>
                    <a:pt x="5426722" y="2707037"/>
                    <a:pt x="5313132" y="2850688"/>
                    <a:pt x="5313132" y="3002853"/>
                  </a:cubicBezTo>
                  <a:lnTo>
                    <a:pt x="5313132" y="4797967"/>
                  </a:lnTo>
                  <a:cubicBezTo>
                    <a:pt x="5313132" y="5086334"/>
                    <a:pt x="4910067" y="5320434"/>
                    <a:pt x="4413563" y="5320434"/>
                  </a:cubicBezTo>
                  <a:lnTo>
                    <a:pt x="899568" y="5320434"/>
                  </a:lnTo>
                  <a:cubicBezTo>
                    <a:pt x="403065" y="5320434"/>
                    <a:pt x="0" y="5086334"/>
                    <a:pt x="0" y="4797967"/>
                  </a:cubicBezTo>
                  <a:lnTo>
                    <a:pt x="0" y="522467"/>
                  </a:lnTo>
                  <a:cubicBezTo>
                    <a:pt x="0" y="234099"/>
                    <a:pt x="403065" y="0"/>
                    <a:pt x="899568" y="0"/>
                  </a:cubicBezTo>
                  <a:lnTo>
                    <a:pt x="5034650" y="0"/>
                  </a:lnTo>
                  <a:cubicBezTo>
                    <a:pt x="5531153" y="0"/>
                    <a:pt x="5932386" y="234099"/>
                    <a:pt x="5932386" y="522467"/>
                  </a:cubicBezTo>
                  <a:lnTo>
                    <a:pt x="0" y="0"/>
                  </a:lnTo>
                  <a:cubicBezTo>
                    <a:pt x="0" y="0"/>
                    <a:pt x="5932386" y="522467"/>
                    <a:pt x="5932386" y="522467"/>
                  </a:cubicBezTo>
                  <a:close/>
                </a:path>
              </a:pathLst>
            </a:custGeom>
            <a:blipFill>
              <a:blip r:embed="rId2"/>
              <a:stretch>
                <a:fillRect l="0" t="-33550" r="0" b="-33550"/>
              </a:stretch>
            </a:blipFill>
          </p:spPr>
        </p:sp>
      </p:grpSp>
      <p:sp>
        <p:nvSpPr>
          <p:cNvPr name="TextBox 4" id="4"/>
          <p:cNvSpPr txBox="true"/>
          <p:nvPr/>
        </p:nvSpPr>
        <p:spPr>
          <a:xfrm rot="0">
            <a:off x="322132" y="2974058"/>
            <a:ext cx="10456973" cy="54458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03"/>
              </a:lnSpc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Project Scope</a:t>
            </a:r>
          </a:p>
          <a:p>
            <a:pPr algn="l" marL="604519" indent="-302260" lvl="1">
              <a:lnSpc>
                <a:spcPts val="3303"/>
              </a:lnSpc>
              <a:buFont typeface="Arial"/>
              <a:buChar char="•"/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Develop a scaled - down prototype of an autonomous fire - fighting drone</a:t>
            </a:r>
          </a:p>
          <a:p>
            <a:pPr algn="l" marL="604519" indent="-302260" lvl="1">
              <a:lnSpc>
                <a:spcPts val="3303"/>
              </a:lnSpc>
              <a:buFont typeface="Arial"/>
              <a:buChar char="•"/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Utilize commercially available components &amp; DIY materials for cost - effectiveness</a:t>
            </a:r>
          </a:p>
          <a:p>
            <a:pPr algn="l" marL="604519" indent="-302260" lvl="1">
              <a:lnSpc>
                <a:spcPts val="3303"/>
              </a:lnSpc>
              <a:buFont typeface="Arial"/>
              <a:buChar char="•"/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Demo</a:t>
            </a: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nstrate key functionalities of real fire - fighting UAVs</a:t>
            </a:r>
          </a:p>
          <a:p>
            <a:pPr algn="l">
              <a:lnSpc>
                <a:spcPts val="3303"/>
              </a:lnSpc>
            </a:pPr>
          </a:p>
          <a:p>
            <a:pPr algn="l">
              <a:lnSpc>
                <a:spcPts val="3303"/>
              </a:lnSpc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Innovation &amp; Impact</a:t>
            </a:r>
          </a:p>
          <a:p>
            <a:pPr algn="l" marL="604519" indent="-302260" lvl="1">
              <a:lnSpc>
                <a:spcPts val="3303"/>
              </a:lnSpc>
              <a:buFont typeface="Arial"/>
              <a:buChar char="•"/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Provides insights for future autonomous firefighting UAV development</a:t>
            </a:r>
          </a:p>
          <a:p>
            <a:pPr algn="l" marL="604519" indent="-302260" lvl="1">
              <a:lnSpc>
                <a:spcPts val="3303"/>
              </a:lnSpc>
              <a:buFont typeface="Arial"/>
              <a:buChar char="•"/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Encourages research into affordable fire safety solutions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4467957" y="507781"/>
            <a:ext cx="9352087" cy="1533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12599"/>
              </a:lnSpc>
              <a:spcBef>
                <a:spcPct val="0"/>
              </a:spcBef>
            </a:pPr>
            <a:r>
              <a:rPr lang="en-US" b="true" sz="9000" spc="-54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PROJECT SCOPE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3533CD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404600"/>
            <a:ext cx="16230600" cy="4267619"/>
            <a:chOff x="0" y="0"/>
            <a:chExt cx="3732862" cy="9815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732862" cy="981506"/>
            </a:xfrm>
            <a:custGeom>
              <a:avLst/>
              <a:gdLst/>
              <a:ahLst/>
              <a:cxnLst/>
              <a:rect r="r" b="b" t="t" l="l"/>
              <a:pathLst>
                <a:path h="981506" w="3732862">
                  <a:moveTo>
                    <a:pt x="12402" y="0"/>
                  </a:moveTo>
                  <a:lnTo>
                    <a:pt x="3720460" y="0"/>
                  </a:lnTo>
                  <a:cubicBezTo>
                    <a:pt x="3723749" y="0"/>
                    <a:pt x="3726904" y="1307"/>
                    <a:pt x="3729230" y="3632"/>
                  </a:cubicBezTo>
                  <a:cubicBezTo>
                    <a:pt x="3731556" y="5958"/>
                    <a:pt x="3732862" y="9113"/>
                    <a:pt x="3732862" y="12402"/>
                  </a:cubicBezTo>
                  <a:lnTo>
                    <a:pt x="3732862" y="969104"/>
                  </a:lnTo>
                  <a:cubicBezTo>
                    <a:pt x="3732862" y="972393"/>
                    <a:pt x="3731556" y="975548"/>
                    <a:pt x="3729230" y="977874"/>
                  </a:cubicBezTo>
                  <a:cubicBezTo>
                    <a:pt x="3726904" y="980199"/>
                    <a:pt x="3723749" y="981506"/>
                    <a:pt x="3720460" y="981506"/>
                  </a:cubicBezTo>
                  <a:lnTo>
                    <a:pt x="12402" y="981506"/>
                  </a:lnTo>
                  <a:cubicBezTo>
                    <a:pt x="5553" y="981506"/>
                    <a:pt x="0" y="975954"/>
                    <a:pt x="0" y="969104"/>
                  </a:cubicBezTo>
                  <a:lnTo>
                    <a:pt x="0" y="12402"/>
                  </a:lnTo>
                  <a:cubicBezTo>
                    <a:pt x="0" y="9113"/>
                    <a:pt x="1307" y="5958"/>
                    <a:pt x="3632" y="3632"/>
                  </a:cubicBezTo>
                  <a:cubicBezTo>
                    <a:pt x="5958" y="1307"/>
                    <a:pt x="9113" y="0"/>
                    <a:pt x="12402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004AAD">
                    <a:alpha val="100000"/>
                  </a:srgbClr>
                </a:gs>
                <a:gs pos="100000">
                  <a:srgbClr val="CB6CE6">
                    <a:alpha val="100000"/>
                  </a:srgbClr>
                </a:gs>
              </a:gsLst>
              <a:lin ang="0"/>
            </a:gra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66675"/>
              <a:ext cx="3732862" cy="91483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8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390913" y="627616"/>
            <a:ext cx="3270256" cy="3821586"/>
            <a:chOff x="0" y="0"/>
            <a:chExt cx="4360342" cy="5095448"/>
          </a:xfrm>
        </p:grpSpPr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2"/>
            <a:srcRect l="26146" t="0" r="26146" b="0"/>
            <a:stretch>
              <a:fillRect/>
            </a:stretch>
          </p:blipFill>
          <p:spPr>
            <a:xfrm flipH="false" flipV="false">
              <a:off x="0" y="0"/>
              <a:ext cx="4360342" cy="5095448"/>
            </a:xfrm>
            <a:prstGeom prst="rect">
              <a:avLst/>
            </a:prstGeom>
          </p:spPr>
        </p:pic>
      </p:grpSp>
      <p:grpSp>
        <p:nvGrpSpPr>
          <p:cNvPr name="Group 7" id="7"/>
          <p:cNvGrpSpPr/>
          <p:nvPr/>
        </p:nvGrpSpPr>
        <p:grpSpPr>
          <a:xfrm rot="0">
            <a:off x="1028700" y="5010150"/>
            <a:ext cx="16230600" cy="5001151"/>
            <a:chOff x="0" y="0"/>
            <a:chExt cx="3833346" cy="118117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3833346" cy="1181173"/>
            </a:xfrm>
            <a:custGeom>
              <a:avLst/>
              <a:gdLst/>
              <a:ahLst/>
              <a:cxnLst/>
              <a:rect r="r" b="b" t="t" l="l"/>
              <a:pathLst>
                <a:path h="1181173" w="3833346">
                  <a:moveTo>
                    <a:pt x="12402" y="0"/>
                  </a:moveTo>
                  <a:lnTo>
                    <a:pt x="3820944" y="0"/>
                  </a:lnTo>
                  <a:cubicBezTo>
                    <a:pt x="3827794" y="0"/>
                    <a:pt x="3833346" y="5553"/>
                    <a:pt x="3833346" y="12402"/>
                  </a:cubicBezTo>
                  <a:lnTo>
                    <a:pt x="3833346" y="1168771"/>
                  </a:lnTo>
                  <a:cubicBezTo>
                    <a:pt x="3833346" y="1172060"/>
                    <a:pt x="3832040" y="1175215"/>
                    <a:pt x="3829714" y="1177540"/>
                  </a:cubicBezTo>
                  <a:cubicBezTo>
                    <a:pt x="3827388" y="1179866"/>
                    <a:pt x="3824234" y="1181173"/>
                    <a:pt x="3820944" y="1181173"/>
                  </a:cubicBezTo>
                  <a:lnTo>
                    <a:pt x="12402" y="1181173"/>
                  </a:lnTo>
                  <a:cubicBezTo>
                    <a:pt x="9113" y="1181173"/>
                    <a:pt x="5958" y="1179866"/>
                    <a:pt x="3632" y="1177540"/>
                  </a:cubicBezTo>
                  <a:cubicBezTo>
                    <a:pt x="1307" y="1175215"/>
                    <a:pt x="0" y="1172060"/>
                    <a:pt x="0" y="1168771"/>
                  </a:cubicBezTo>
                  <a:lnTo>
                    <a:pt x="0" y="12402"/>
                  </a:lnTo>
                  <a:cubicBezTo>
                    <a:pt x="0" y="9113"/>
                    <a:pt x="1307" y="5958"/>
                    <a:pt x="3632" y="3632"/>
                  </a:cubicBezTo>
                  <a:cubicBezTo>
                    <a:pt x="5958" y="1307"/>
                    <a:pt x="9113" y="0"/>
                    <a:pt x="12402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004AAD">
                    <a:alpha val="100000"/>
                  </a:srgbClr>
                </a:gs>
                <a:gs pos="100000">
                  <a:srgbClr val="CB6CE6">
                    <a:alpha val="100000"/>
                  </a:srgbClr>
                </a:gs>
              </a:gsLst>
              <a:lin ang="0"/>
            </a:gra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66675"/>
              <a:ext cx="3833346" cy="111449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80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3746560" y="5251342"/>
            <a:ext cx="3184532" cy="4518767"/>
            <a:chOff x="0" y="0"/>
            <a:chExt cx="4246043" cy="6025022"/>
          </a:xfrm>
        </p:grpSpPr>
        <p:pic>
          <p:nvPicPr>
            <p:cNvPr name="Picture 11" id="11"/>
            <p:cNvPicPr>
              <a:picLocks noChangeAspect="true"/>
            </p:cNvPicPr>
            <p:nvPr/>
          </p:nvPicPr>
          <p:blipFill>
            <a:blip r:embed="rId3"/>
            <a:srcRect l="0" t="0" r="60711" b="0"/>
            <a:stretch>
              <a:fillRect/>
            </a:stretch>
          </p:blipFill>
          <p:spPr>
            <a:xfrm flipH="false" flipV="false">
              <a:off x="0" y="0"/>
              <a:ext cx="4246043" cy="6025022"/>
            </a:xfrm>
            <a:prstGeom prst="rect">
              <a:avLst/>
            </a:prstGeom>
          </p:spPr>
        </p:pic>
      </p:grpSp>
      <p:sp>
        <p:nvSpPr>
          <p:cNvPr name="TextBox 12" id="12"/>
          <p:cNvSpPr txBox="true"/>
          <p:nvPr/>
        </p:nvSpPr>
        <p:spPr>
          <a:xfrm rot="0">
            <a:off x="7497127" y="523875"/>
            <a:ext cx="6580534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  <a:spcBef>
                <a:spcPct val="0"/>
              </a:spcBef>
            </a:pPr>
            <a:r>
              <a:rPr lang="en-US" b="true" sz="4800" spc="-216">
                <a:solidFill>
                  <a:srgbClr val="FFFFFF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Prototype Development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3461888" y="5247809"/>
            <a:ext cx="8070477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  <a:spcBef>
                <a:spcPct val="0"/>
              </a:spcBef>
            </a:pPr>
            <a:r>
              <a:rPr lang="en-US" b="true" sz="4800" spc="-216">
                <a:solidFill>
                  <a:srgbClr val="FFFFFF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DIY Fire Suppression System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184207" y="1306830"/>
            <a:ext cx="7919586" cy="31127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199"/>
              </a:lnSpc>
            </a:pPr>
            <a:r>
              <a:rPr lang="en-US" sz="2799" spc="-125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Drone Model</a:t>
            </a:r>
          </a:p>
          <a:p>
            <a:pPr algn="just" marL="604519" indent="-302260" lvl="1">
              <a:lnSpc>
                <a:spcPts val="4199"/>
              </a:lnSpc>
              <a:buFont typeface="Arial"/>
              <a:buChar char="•"/>
            </a:pPr>
            <a:r>
              <a:rPr lang="en-US" sz="2799" spc="-125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E88 RC Quadcopter (Affordable &amp; portable)</a:t>
            </a:r>
          </a:p>
          <a:p>
            <a:pPr algn="just">
              <a:lnSpc>
                <a:spcPts val="4199"/>
              </a:lnSpc>
            </a:pPr>
            <a:r>
              <a:rPr lang="en-US" sz="2799" spc="-125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Features</a:t>
            </a:r>
          </a:p>
          <a:p>
            <a:pPr algn="just" marL="604519" indent="-302260" lvl="1">
              <a:lnSpc>
                <a:spcPts val="4199"/>
              </a:lnSpc>
              <a:buFont typeface="Arial"/>
              <a:buChar char="•"/>
            </a:pPr>
            <a:r>
              <a:rPr lang="en-US" sz="2799" spc="-125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Basic aerial maneuverability &amp; manual control</a:t>
            </a:r>
          </a:p>
          <a:p>
            <a:pPr algn="just">
              <a:lnSpc>
                <a:spcPts val="4199"/>
              </a:lnSpc>
            </a:pPr>
            <a:r>
              <a:rPr lang="en-US" sz="2799" spc="-125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Purpose</a:t>
            </a:r>
          </a:p>
          <a:p>
            <a:pPr algn="just" marL="604519" indent="-302260" lvl="1">
              <a:lnSpc>
                <a:spcPts val="4199"/>
              </a:lnSpc>
              <a:buFont typeface="Arial"/>
              <a:buChar char="•"/>
            </a:pPr>
            <a:r>
              <a:rPr lang="en-US" sz="2799" spc="-125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Simulate navigation in fire zones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390913" y="5992664"/>
            <a:ext cx="8859822" cy="3636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99"/>
              </a:lnSpc>
            </a:pPr>
            <a:r>
              <a:rPr lang="en-US" sz="2799" spc="-125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Mechanism</a:t>
            </a:r>
          </a:p>
          <a:p>
            <a:pPr algn="l" marL="604519" indent="-302260" lvl="1">
              <a:lnSpc>
                <a:spcPts val="4199"/>
              </a:lnSpc>
              <a:buFont typeface="Arial"/>
              <a:buChar char="•"/>
            </a:pPr>
            <a:r>
              <a:rPr lang="en-US" sz="2799" spc="-125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Pressurized water dispersal creating a fine mist</a:t>
            </a:r>
          </a:p>
          <a:p>
            <a:pPr algn="l" marL="604519" indent="-302260" lvl="1">
              <a:lnSpc>
                <a:spcPts val="4199"/>
              </a:lnSpc>
              <a:buFont typeface="Arial"/>
              <a:buChar char="•"/>
            </a:pPr>
            <a:r>
              <a:rPr lang="en-US" sz="2799" spc="-125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Adjustable pressure for controlled suppression</a:t>
            </a:r>
          </a:p>
          <a:p>
            <a:pPr algn="l">
              <a:lnSpc>
                <a:spcPts val="4199"/>
              </a:lnSpc>
            </a:pPr>
          </a:p>
          <a:p>
            <a:pPr algn="l">
              <a:lnSpc>
                <a:spcPts val="4199"/>
              </a:lnSpc>
            </a:pPr>
            <a:r>
              <a:rPr lang="en-US" sz="2799" spc="-125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Significance</a:t>
            </a:r>
          </a:p>
          <a:p>
            <a:pPr algn="l" marL="604519" indent="-302260" lvl="1">
              <a:lnSpc>
                <a:spcPts val="4199"/>
              </a:lnSpc>
              <a:buFont typeface="Arial"/>
              <a:buChar char="•"/>
            </a:pPr>
            <a:r>
              <a:rPr lang="en-US" sz="2799" spc="-125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Demonstrates aerial fire suppression feasibility</a:t>
            </a:r>
          </a:p>
          <a:p>
            <a:pPr algn="l" marL="604519" indent="-302260" lvl="1">
              <a:lnSpc>
                <a:spcPts val="4199"/>
              </a:lnSpc>
              <a:buFont typeface="Arial"/>
              <a:buChar char="•"/>
            </a:pPr>
            <a:r>
              <a:rPr lang="en-US" sz="2799" spc="-125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Showcases an accessible &amp; cost-effective approach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3533CD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943" y="1028700"/>
            <a:ext cx="16353755" cy="8229600"/>
            <a:chOff x="0" y="0"/>
            <a:chExt cx="4008291" cy="201706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008291" cy="2017068"/>
            </a:xfrm>
            <a:custGeom>
              <a:avLst/>
              <a:gdLst/>
              <a:ahLst/>
              <a:cxnLst/>
              <a:rect r="r" b="b" t="t" l="l"/>
              <a:pathLst>
                <a:path h="2017068" w="4008291">
                  <a:moveTo>
                    <a:pt x="24144" y="0"/>
                  </a:moveTo>
                  <a:lnTo>
                    <a:pt x="3984147" y="0"/>
                  </a:lnTo>
                  <a:cubicBezTo>
                    <a:pt x="3997481" y="0"/>
                    <a:pt x="4008291" y="10809"/>
                    <a:pt x="4008291" y="24144"/>
                  </a:cubicBezTo>
                  <a:lnTo>
                    <a:pt x="4008291" y="1992924"/>
                  </a:lnTo>
                  <a:cubicBezTo>
                    <a:pt x="4008291" y="2006258"/>
                    <a:pt x="3997481" y="2017068"/>
                    <a:pt x="3984147" y="2017068"/>
                  </a:cubicBezTo>
                  <a:lnTo>
                    <a:pt x="24144" y="2017068"/>
                  </a:lnTo>
                  <a:cubicBezTo>
                    <a:pt x="10809" y="2017068"/>
                    <a:pt x="0" y="2006258"/>
                    <a:pt x="0" y="1992924"/>
                  </a:cubicBezTo>
                  <a:lnTo>
                    <a:pt x="0" y="24144"/>
                  </a:lnTo>
                  <a:cubicBezTo>
                    <a:pt x="0" y="10809"/>
                    <a:pt x="10809" y="0"/>
                    <a:pt x="2414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rnd">
              <a:solidFill>
                <a:srgbClr val="FFFFFF"/>
              </a:solidFill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008291" cy="205516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71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6610569" y="756799"/>
            <a:ext cx="1297462" cy="1297462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18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71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450708" y="1405530"/>
            <a:ext cx="5285489" cy="7475940"/>
          </a:xfrm>
          <a:custGeom>
            <a:avLst/>
            <a:gdLst/>
            <a:ahLst/>
            <a:cxnLst/>
            <a:rect r="r" b="b" t="t" l="l"/>
            <a:pathLst>
              <a:path h="7475940" w="5285489">
                <a:moveTo>
                  <a:pt x="0" y="0"/>
                </a:moveTo>
                <a:lnTo>
                  <a:pt x="5285489" y="0"/>
                </a:lnTo>
                <a:lnTo>
                  <a:pt x="5285489" y="7475940"/>
                </a:lnTo>
                <a:lnTo>
                  <a:pt x="0" y="747594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452212" y="8232739"/>
            <a:ext cx="1297462" cy="1297462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18FF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71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7778473" y="2517898"/>
            <a:ext cx="8110213" cy="12363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10174"/>
              </a:lnSpc>
              <a:spcBef>
                <a:spcPct val="0"/>
              </a:spcBef>
            </a:pPr>
            <a:r>
              <a:rPr lang="en-US" sz="7267" spc="-44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Join Our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7804528" y="3563706"/>
            <a:ext cx="8557714" cy="16912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13841"/>
              </a:lnSpc>
              <a:spcBef>
                <a:spcPct val="0"/>
              </a:spcBef>
            </a:pPr>
            <a:r>
              <a:rPr lang="en-US" b="true" sz="9886" spc="-603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Innovation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7778473" y="5684286"/>
            <a:ext cx="8110213" cy="10077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199"/>
              </a:lnSpc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Venue            : The Ship Campus (TSC)</a:t>
            </a:r>
          </a:p>
          <a:p>
            <a:pPr algn="just">
              <a:lnSpc>
                <a:spcPts val="4199"/>
              </a:lnSpc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Date &amp; Time : 26 Mar 2025 (2:30pm - 5:30pm)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804528" y="7111877"/>
            <a:ext cx="8557714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499"/>
              </a:lnSpc>
            </a:pPr>
            <a:r>
              <a:rPr lang="en-US" b="true" sz="2999" spc="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OPEN FOR OUTSIDER TO VISIT TOGETHER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3533CD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449017" y="1028700"/>
            <a:ext cx="15188328" cy="3479979"/>
            <a:chOff x="0" y="0"/>
            <a:chExt cx="3000163" cy="68740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000163" cy="687403"/>
            </a:xfrm>
            <a:custGeom>
              <a:avLst/>
              <a:gdLst/>
              <a:ahLst/>
              <a:cxnLst/>
              <a:rect r="r" b="b" t="t" l="l"/>
              <a:pathLst>
                <a:path h="687403" w="3000163">
                  <a:moveTo>
                    <a:pt x="25996" y="0"/>
                  </a:moveTo>
                  <a:lnTo>
                    <a:pt x="2974167" y="0"/>
                  </a:lnTo>
                  <a:cubicBezTo>
                    <a:pt x="2988525" y="0"/>
                    <a:pt x="3000163" y="11639"/>
                    <a:pt x="3000163" y="25996"/>
                  </a:cubicBezTo>
                  <a:lnTo>
                    <a:pt x="3000163" y="661407"/>
                  </a:lnTo>
                  <a:cubicBezTo>
                    <a:pt x="3000163" y="668302"/>
                    <a:pt x="2997425" y="674914"/>
                    <a:pt x="2992549" y="679789"/>
                  </a:cubicBezTo>
                  <a:cubicBezTo>
                    <a:pt x="2987674" y="684664"/>
                    <a:pt x="2981062" y="687403"/>
                    <a:pt x="2974167" y="687403"/>
                  </a:cubicBezTo>
                  <a:lnTo>
                    <a:pt x="25996" y="687403"/>
                  </a:lnTo>
                  <a:cubicBezTo>
                    <a:pt x="11639" y="687403"/>
                    <a:pt x="0" y="675764"/>
                    <a:pt x="0" y="661407"/>
                  </a:cubicBezTo>
                  <a:lnTo>
                    <a:pt x="0" y="25996"/>
                  </a:lnTo>
                  <a:cubicBezTo>
                    <a:pt x="0" y="11639"/>
                    <a:pt x="11639" y="0"/>
                    <a:pt x="25996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3595" r="0" b="-119228"/>
              </a:stretch>
            </a:blipFill>
          </p:spPr>
        </p:sp>
      </p:grpSp>
      <p:grpSp>
        <p:nvGrpSpPr>
          <p:cNvPr name="Group 4" id="4"/>
          <p:cNvGrpSpPr/>
          <p:nvPr/>
        </p:nvGrpSpPr>
        <p:grpSpPr>
          <a:xfrm rot="0">
            <a:off x="1433691" y="5092490"/>
            <a:ext cx="15218979" cy="4433547"/>
            <a:chOff x="0" y="0"/>
            <a:chExt cx="4008291" cy="116768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008291" cy="1167683"/>
            </a:xfrm>
            <a:custGeom>
              <a:avLst/>
              <a:gdLst/>
              <a:ahLst/>
              <a:cxnLst/>
              <a:rect r="r" b="b" t="t" l="l"/>
              <a:pathLst>
                <a:path h="1167683" w="4008291">
                  <a:moveTo>
                    <a:pt x="25944" y="0"/>
                  </a:moveTo>
                  <a:lnTo>
                    <a:pt x="3982347" y="0"/>
                  </a:lnTo>
                  <a:cubicBezTo>
                    <a:pt x="3996675" y="0"/>
                    <a:pt x="4008291" y="11615"/>
                    <a:pt x="4008291" y="25944"/>
                  </a:cubicBezTo>
                  <a:lnTo>
                    <a:pt x="4008291" y="1141739"/>
                  </a:lnTo>
                  <a:cubicBezTo>
                    <a:pt x="4008291" y="1156068"/>
                    <a:pt x="3996675" y="1167683"/>
                    <a:pt x="3982347" y="1167683"/>
                  </a:cubicBezTo>
                  <a:lnTo>
                    <a:pt x="25944" y="1167683"/>
                  </a:lnTo>
                  <a:cubicBezTo>
                    <a:pt x="11615" y="1167683"/>
                    <a:pt x="0" y="1156068"/>
                    <a:pt x="0" y="1141739"/>
                  </a:cubicBezTo>
                  <a:lnTo>
                    <a:pt x="0" y="25944"/>
                  </a:lnTo>
                  <a:cubicBezTo>
                    <a:pt x="0" y="11615"/>
                    <a:pt x="11615" y="0"/>
                    <a:pt x="2594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rnd">
              <a:solidFill>
                <a:srgbClr val="FFFFFF"/>
              </a:solidFill>
              <a:prstDash val="solid"/>
              <a:round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4008291" cy="120578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71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112576" y="1440023"/>
            <a:ext cx="1045507" cy="1045507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18F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71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7361823" y="5291869"/>
            <a:ext cx="8936107" cy="39776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4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Summary</a:t>
            </a:r>
          </a:p>
          <a:p>
            <a:pPr algn="l" marL="906780" indent="-302260" lvl="2">
              <a:lnSpc>
                <a:spcPts val="3150"/>
              </a:lnSpc>
              <a:buFont typeface="Arial"/>
              <a:buChar char="⚬"/>
            </a:pPr>
            <a:r>
              <a:rPr lang="en-US" sz="2100" spc="4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Dr</a:t>
            </a:r>
            <a:r>
              <a:rPr lang="en-US" sz="2100" spc="4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one technology enhances fire suppression efficiency.</a:t>
            </a:r>
          </a:p>
          <a:p>
            <a:pPr algn="l" marL="906780" indent="-302260" lvl="2">
              <a:lnSpc>
                <a:spcPts val="3150"/>
              </a:lnSpc>
              <a:buFont typeface="Arial"/>
              <a:buChar char="⚬"/>
            </a:pPr>
            <a:r>
              <a:rPr lang="en-US" sz="2100" spc="4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AI integration enables precise targeting and automation.</a:t>
            </a:r>
          </a:p>
          <a:p>
            <a:pPr algn="l" marL="906780" indent="-302260" lvl="2">
              <a:lnSpc>
                <a:spcPts val="3150"/>
              </a:lnSpc>
              <a:buFont typeface="Arial"/>
              <a:buChar char="⚬"/>
            </a:pPr>
            <a:r>
              <a:rPr lang="en-US" sz="2100" spc="4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Reduces human risks and improves response time.</a:t>
            </a:r>
          </a:p>
          <a:p>
            <a:pPr algn="l">
              <a:lnSpc>
                <a:spcPts val="3150"/>
              </a:lnSpc>
            </a:pPr>
          </a:p>
          <a:p>
            <a:pPr algn="l">
              <a:lnSpc>
                <a:spcPts val="3150"/>
              </a:lnSpc>
            </a:pPr>
            <a:r>
              <a:rPr lang="en-US" sz="2100" spc="4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Future Improvements</a:t>
            </a:r>
          </a:p>
          <a:p>
            <a:pPr algn="l" marL="906780" indent="-302260" lvl="2">
              <a:lnSpc>
                <a:spcPts val="3150"/>
              </a:lnSpc>
              <a:buFont typeface="Arial"/>
              <a:buChar char="⚬"/>
            </a:pPr>
            <a:r>
              <a:rPr lang="en-US" sz="2100" spc="4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Implement AI-based autonomous navigation.</a:t>
            </a:r>
          </a:p>
          <a:p>
            <a:pPr algn="l" marL="906780" indent="-302260" lvl="2">
              <a:lnSpc>
                <a:spcPts val="3150"/>
              </a:lnSpc>
              <a:buFont typeface="Arial"/>
              <a:buChar char="⚬"/>
            </a:pPr>
            <a:r>
              <a:rPr lang="en-US" sz="2100" spc="4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Enhance fire suppression mechanisms for better efficiency.</a:t>
            </a:r>
          </a:p>
          <a:p>
            <a:pPr algn="l" marL="906780" indent="-302260" lvl="2">
              <a:lnSpc>
                <a:spcPts val="3150"/>
              </a:lnSpc>
              <a:buFont typeface="Arial"/>
              <a:buChar char="⚬"/>
            </a:pPr>
            <a:r>
              <a:rPr lang="en-US" sz="2100" spc="4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Develop high-performance batteries for extended flight duration.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2007109" y="6361678"/>
            <a:ext cx="7707676" cy="1895172"/>
            <a:chOff x="0" y="0"/>
            <a:chExt cx="10276902" cy="2526895"/>
          </a:xfrm>
        </p:grpSpPr>
        <p:sp>
          <p:nvSpPr>
            <p:cNvPr name="TextBox 12" id="12"/>
            <p:cNvSpPr txBox="true"/>
            <p:nvPr/>
          </p:nvSpPr>
          <p:spPr>
            <a:xfrm rot="0">
              <a:off x="0" y="-133350"/>
              <a:ext cx="10276902" cy="141643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 marL="0" indent="0" lvl="0">
                <a:lnSpc>
                  <a:spcPts val="8908"/>
                </a:lnSpc>
                <a:spcBef>
                  <a:spcPct val="0"/>
                </a:spcBef>
              </a:pPr>
              <a:r>
                <a:rPr lang="en-US" sz="6363" spc="-388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Conclusion</a:t>
              </a: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0" y="1110458"/>
              <a:ext cx="10276902" cy="141643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 marL="0" indent="0" lvl="0">
                <a:lnSpc>
                  <a:spcPts val="8908"/>
                </a:lnSpc>
                <a:spcBef>
                  <a:spcPct val="0"/>
                </a:spcBef>
              </a:pPr>
              <a:r>
                <a:rPr lang="en-US" b="true" sz="6363" spc="-388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Summary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6129917" y="8735546"/>
            <a:ext cx="1045507" cy="1045507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18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71"/>
                </a:lnSpc>
              </a:pPr>
            </a:p>
          </p:txBody>
        </p:sp>
      </p:grp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3533CD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1509669" y="2242854"/>
            <a:ext cx="1601696" cy="1610481"/>
          </a:xfrm>
          <a:custGeom>
            <a:avLst/>
            <a:gdLst/>
            <a:ahLst/>
            <a:cxnLst/>
            <a:rect r="r" b="b" t="t" l="l"/>
            <a:pathLst>
              <a:path h="1610481" w="1601696">
                <a:moveTo>
                  <a:pt x="1601696" y="0"/>
                </a:moveTo>
                <a:lnTo>
                  <a:pt x="0" y="0"/>
                </a:lnTo>
                <a:lnTo>
                  <a:pt x="0" y="1610480"/>
                </a:lnTo>
                <a:lnTo>
                  <a:pt x="1601696" y="1610480"/>
                </a:lnTo>
                <a:lnTo>
                  <a:pt x="1601696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0">
            <a:off x="494284" y="2242854"/>
            <a:ext cx="1601696" cy="1610481"/>
          </a:xfrm>
          <a:custGeom>
            <a:avLst/>
            <a:gdLst/>
            <a:ahLst/>
            <a:cxnLst/>
            <a:rect r="r" b="b" t="t" l="l"/>
            <a:pathLst>
              <a:path h="1610481" w="1601696">
                <a:moveTo>
                  <a:pt x="1601696" y="0"/>
                </a:moveTo>
                <a:lnTo>
                  <a:pt x="0" y="0"/>
                </a:lnTo>
                <a:lnTo>
                  <a:pt x="0" y="1610480"/>
                </a:lnTo>
                <a:lnTo>
                  <a:pt x="1601696" y="1610480"/>
                </a:lnTo>
                <a:lnTo>
                  <a:pt x="1601696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false" rot="0">
            <a:off x="15527529" y="5807686"/>
            <a:ext cx="1731771" cy="1741269"/>
          </a:xfrm>
          <a:custGeom>
            <a:avLst/>
            <a:gdLst/>
            <a:ahLst/>
            <a:cxnLst/>
            <a:rect r="r" b="b" t="t" l="l"/>
            <a:pathLst>
              <a:path h="1741269" w="1731771">
                <a:moveTo>
                  <a:pt x="1731771" y="0"/>
                </a:moveTo>
                <a:lnTo>
                  <a:pt x="0" y="0"/>
                </a:lnTo>
                <a:lnTo>
                  <a:pt x="0" y="1741269"/>
                </a:lnTo>
                <a:lnTo>
                  <a:pt x="1731771" y="1741269"/>
                </a:lnTo>
                <a:lnTo>
                  <a:pt x="1731771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false" rot="0">
            <a:off x="14429684" y="5807686"/>
            <a:ext cx="1731771" cy="1741269"/>
          </a:xfrm>
          <a:custGeom>
            <a:avLst/>
            <a:gdLst/>
            <a:ahLst/>
            <a:cxnLst/>
            <a:rect r="r" b="b" t="t" l="l"/>
            <a:pathLst>
              <a:path h="1741269" w="1731771">
                <a:moveTo>
                  <a:pt x="1731771" y="0"/>
                </a:moveTo>
                <a:lnTo>
                  <a:pt x="0" y="0"/>
                </a:lnTo>
                <a:lnTo>
                  <a:pt x="0" y="1741269"/>
                </a:lnTo>
                <a:lnTo>
                  <a:pt x="1731771" y="1741269"/>
                </a:lnTo>
                <a:lnTo>
                  <a:pt x="1731771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509669" y="6434594"/>
            <a:ext cx="1107412" cy="1107412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18F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7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6051868" y="2591558"/>
            <a:ext cx="1060252" cy="1060252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18FF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71"/>
                </a:lnSpc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3861266" y="3802752"/>
            <a:ext cx="10565468" cy="2641367"/>
          </a:xfrm>
          <a:custGeom>
            <a:avLst/>
            <a:gdLst/>
            <a:ahLst/>
            <a:cxnLst/>
            <a:rect r="r" b="b" t="t" l="l"/>
            <a:pathLst>
              <a:path h="2641367" w="10565468">
                <a:moveTo>
                  <a:pt x="0" y="0"/>
                </a:moveTo>
                <a:lnTo>
                  <a:pt x="10565468" y="0"/>
                </a:lnTo>
                <a:lnTo>
                  <a:pt x="10565468" y="2641367"/>
                </a:lnTo>
                <a:lnTo>
                  <a:pt x="0" y="26413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3638000">
            <a:off x="11196474" y="4990686"/>
            <a:ext cx="3672797" cy="4695213"/>
          </a:xfrm>
          <a:custGeom>
            <a:avLst/>
            <a:gdLst/>
            <a:ahLst/>
            <a:cxnLst/>
            <a:rect r="r" b="b" t="t" l="l"/>
            <a:pathLst>
              <a:path h="4695213" w="3672797">
                <a:moveTo>
                  <a:pt x="0" y="0"/>
                </a:moveTo>
                <a:lnTo>
                  <a:pt x="3672798" y="0"/>
                </a:lnTo>
                <a:lnTo>
                  <a:pt x="3672798" y="4695213"/>
                </a:lnTo>
                <a:lnTo>
                  <a:pt x="0" y="46952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3533CD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4078132" y="3983505"/>
            <a:ext cx="6892499" cy="6930301"/>
          </a:xfrm>
          <a:custGeom>
            <a:avLst/>
            <a:gdLst/>
            <a:ahLst/>
            <a:cxnLst/>
            <a:rect r="r" b="b" t="t" l="l"/>
            <a:pathLst>
              <a:path h="6930301" w="6892499">
                <a:moveTo>
                  <a:pt x="6892499" y="0"/>
                </a:moveTo>
                <a:lnTo>
                  <a:pt x="0" y="0"/>
                </a:lnTo>
                <a:lnTo>
                  <a:pt x="0" y="6930301"/>
                </a:lnTo>
                <a:lnTo>
                  <a:pt x="6892499" y="6930301"/>
                </a:lnTo>
                <a:lnTo>
                  <a:pt x="6892499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0">
            <a:off x="-2267900" y="4550037"/>
            <a:ext cx="6892499" cy="6930301"/>
          </a:xfrm>
          <a:custGeom>
            <a:avLst/>
            <a:gdLst/>
            <a:ahLst/>
            <a:cxnLst/>
            <a:rect r="r" b="b" t="t" l="l"/>
            <a:pathLst>
              <a:path h="6930301" w="6892499">
                <a:moveTo>
                  <a:pt x="6892499" y="0"/>
                </a:moveTo>
                <a:lnTo>
                  <a:pt x="0" y="0"/>
                </a:lnTo>
                <a:lnTo>
                  <a:pt x="0" y="6930301"/>
                </a:lnTo>
                <a:lnTo>
                  <a:pt x="6892499" y="6930301"/>
                </a:lnTo>
                <a:lnTo>
                  <a:pt x="6892499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416819" y="2152454"/>
            <a:ext cx="11454363" cy="7799153"/>
          </a:xfrm>
          <a:custGeom>
            <a:avLst/>
            <a:gdLst/>
            <a:ahLst/>
            <a:cxnLst/>
            <a:rect r="r" b="b" t="t" l="l"/>
            <a:pathLst>
              <a:path h="7799153" w="11454363">
                <a:moveTo>
                  <a:pt x="0" y="0"/>
                </a:moveTo>
                <a:lnTo>
                  <a:pt x="11454362" y="0"/>
                </a:lnTo>
                <a:lnTo>
                  <a:pt x="11454362" y="7799153"/>
                </a:lnTo>
                <a:lnTo>
                  <a:pt x="0" y="779915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2608" r="0" b="-7494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902575" y="180975"/>
            <a:ext cx="14482850" cy="1533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2599"/>
              </a:lnSpc>
              <a:spcBef>
                <a:spcPct val="0"/>
              </a:spcBef>
            </a:pPr>
            <a:r>
              <a:rPr lang="en-US" b="true" sz="9000" spc="18">
                <a:solidFill>
                  <a:srgbClr val="FFFFFF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ORGANIZATION CHART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3533CD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206867" y="5127092"/>
            <a:ext cx="7874266" cy="4508017"/>
          </a:xfrm>
          <a:custGeom>
            <a:avLst/>
            <a:gdLst/>
            <a:ahLst/>
            <a:cxnLst/>
            <a:rect r="r" b="b" t="t" l="l"/>
            <a:pathLst>
              <a:path h="4508017" w="7874266">
                <a:moveTo>
                  <a:pt x="0" y="0"/>
                </a:moveTo>
                <a:lnTo>
                  <a:pt x="7874266" y="0"/>
                </a:lnTo>
                <a:lnTo>
                  <a:pt x="7874266" y="4508017"/>
                </a:lnTo>
                <a:lnTo>
                  <a:pt x="0" y="450801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951868"/>
            <a:ext cx="10138676" cy="1534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12563"/>
              </a:lnSpc>
              <a:spcBef>
                <a:spcPct val="0"/>
              </a:spcBef>
            </a:pPr>
            <a:r>
              <a:rPr lang="en-US" b="true" sz="8973" spc="-547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INTRODUCTION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3062072"/>
            <a:ext cx="16230600" cy="1341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539"/>
              </a:lnSpc>
            </a:pPr>
            <a:r>
              <a:rPr lang="en-US" sz="29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To enhance fire safety and rescue efficiency by introducing firefighting drones that assist in high - rise building fire suppression by inspired the latest technological advancements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3533CD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13609364" y="5575380"/>
            <a:ext cx="3823418" cy="3844387"/>
          </a:xfrm>
          <a:custGeom>
            <a:avLst/>
            <a:gdLst/>
            <a:ahLst/>
            <a:cxnLst/>
            <a:rect r="r" b="b" t="t" l="l"/>
            <a:pathLst>
              <a:path h="3844387" w="3823418">
                <a:moveTo>
                  <a:pt x="3823418" y="0"/>
                </a:moveTo>
                <a:lnTo>
                  <a:pt x="0" y="0"/>
                </a:lnTo>
                <a:lnTo>
                  <a:pt x="0" y="3844387"/>
                </a:lnTo>
                <a:lnTo>
                  <a:pt x="3823418" y="3844387"/>
                </a:lnTo>
                <a:lnTo>
                  <a:pt x="382341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0">
            <a:off x="11185534" y="5575380"/>
            <a:ext cx="3823418" cy="3844387"/>
          </a:xfrm>
          <a:custGeom>
            <a:avLst/>
            <a:gdLst/>
            <a:ahLst/>
            <a:cxnLst/>
            <a:rect r="r" b="b" t="t" l="l"/>
            <a:pathLst>
              <a:path h="3844387" w="3823418">
                <a:moveTo>
                  <a:pt x="3823418" y="0"/>
                </a:moveTo>
                <a:lnTo>
                  <a:pt x="0" y="0"/>
                </a:lnTo>
                <a:lnTo>
                  <a:pt x="0" y="3844387"/>
                </a:lnTo>
                <a:lnTo>
                  <a:pt x="3823418" y="3844387"/>
                </a:lnTo>
                <a:lnTo>
                  <a:pt x="382341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9324274" y="2371758"/>
            <a:ext cx="8570180" cy="3870544"/>
            <a:chOff x="0" y="0"/>
            <a:chExt cx="11426907" cy="5160726"/>
          </a:xfrm>
        </p:grpSpPr>
        <p:grpSp>
          <p:nvGrpSpPr>
            <p:cNvPr name="Group 5" id="5"/>
            <p:cNvGrpSpPr/>
            <p:nvPr/>
          </p:nvGrpSpPr>
          <p:grpSpPr>
            <a:xfrm rot="0">
              <a:off x="935830" y="0"/>
              <a:ext cx="10491077" cy="5160726"/>
              <a:chOff x="0" y="0"/>
              <a:chExt cx="8459470" cy="4161346"/>
            </a:xfrm>
          </p:grpSpPr>
          <p:sp>
            <p:nvSpPr>
              <p:cNvPr name="Freeform 6" id="6"/>
              <p:cNvSpPr/>
              <p:nvPr/>
            </p:nvSpPr>
            <p:spPr>
              <a:xfrm flipH="false" flipV="false" rot="0">
                <a:off x="0" y="0"/>
                <a:ext cx="8459470" cy="4159959"/>
              </a:xfrm>
              <a:custGeom>
                <a:avLst/>
                <a:gdLst/>
                <a:ahLst/>
                <a:cxnLst/>
                <a:rect r="r" b="b" t="t" l="l"/>
                <a:pathLst>
                  <a:path h="4159959" w="8459470">
                    <a:moveTo>
                      <a:pt x="458470" y="0"/>
                    </a:moveTo>
                    <a:lnTo>
                      <a:pt x="8001000" y="0"/>
                    </a:lnTo>
                    <a:cubicBezTo>
                      <a:pt x="8255000" y="0"/>
                      <a:pt x="8459470" y="224713"/>
                      <a:pt x="8459470" y="500749"/>
                    </a:cubicBezTo>
                    <a:lnTo>
                      <a:pt x="8459470" y="2534260"/>
                    </a:lnTo>
                    <a:cubicBezTo>
                      <a:pt x="8459470" y="2677133"/>
                      <a:pt x="8403590" y="2814457"/>
                      <a:pt x="8304530" y="2908781"/>
                    </a:cubicBezTo>
                    <a:lnTo>
                      <a:pt x="7141210" y="4033732"/>
                    </a:lnTo>
                    <a:cubicBezTo>
                      <a:pt x="7057390" y="4115572"/>
                      <a:pt x="6949440" y="4159959"/>
                      <a:pt x="6836410" y="4159959"/>
                    </a:cubicBezTo>
                    <a:lnTo>
                      <a:pt x="3760470" y="4159959"/>
                    </a:lnTo>
                    <a:cubicBezTo>
                      <a:pt x="3506470" y="4159959"/>
                      <a:pt x="3302000" y="3935247"/>
                      <a:pt x="3302000" y="3659211"/>
                    </a:cubicBezTo>
                    <a:lnTo>
                      <a:pt x="3302000" y="3524660"/>
                    </a:lnTo>
                    <a:cubicBezTo>
                      <a:pt x="3302000" y="3247237"/>
                      <a:pt x="3096260" y="3023912"/>
                      <a:pt x="2843530" y="3023912"/>
                    </a:cubicBezTo>
                    <a:lnTo>
                      <a:pt x="458470" y="3023912"/>
                    </a:lnTo>
                    <a:cubicBezTo>
                      <a:pt x="205740" y="3023912"/>
                      <a:pt x="0" y="2799199"/>
                      <a:pt x="0" y="2523163"/>
                    </a:cubicBezTo>
                    <a:lnTo>
                      <a:pt x="0" y="500749"/>
                    </a:lnTo>
                    <a:cubicBezTo>
                      <a:pt x="0" y="224713"/>
                      <a:pt x="205740" y="0"/>
                      <a:pt x="458470" y="0"/>
                    </a:cubicBezTo>
                    <a:close/>
                  </a:path>
                </a:pathLst>
              </a:custGeom>
              <a:blipFill>
                <a:blip r:embed="rId4"/>
                <a:stretch>
                  <a:fillRect l="0" t="-102377" r="0" b="-102377"/>
                </a:stretch>
              </a:blipFill>
            </p:spPr>
          </p:sp>
        </p:grpSp>
        <p:grpSp>
          <p:nvGrpSpPr>
            <p:cNvPr name="Group 7" id="7"/>
            <p:cNvGrpSpPr/>
            <p:nvPr/>
          </p:nvGrpSpPr>
          <p:grpSpPr>
            <a:xfrm rot="0">
              <a:off x="0" y="425530"/>
              <a:ext cx="1609909" cy="1609909"/>
              <a:chOff x="0" y="0"/>
              <a:chExt cx="812800" cy="81280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rotWithShape="true">
                <a:gsLst>
                  <a:gs pos="0">
                    <a:srgbClr val="5DE0E6">
                      <a:alpha val="100000"/>
                    </a:srgbClr>
                  </a:gs>
                  <a:gs pos="100000">
                    <a:srgbClr val="004AAD">
                      <a:alpha val="100000"/>
                    </a:srgbClr>
                  </a:gs>
                </a:gsLst>
                <a:lin ang="0"/>
              </a:gra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76200" y="19050"/>
                <a:ext cx="660400" cy="7175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71"/>
                  </a:lnSpc>
                </a:pPr>
              </a:p>
            </p:txBody>
          </p:sp>
        </p:grpSp>
      </p:grpSp>
      <p:sp>
        <p:nvSpPr>
          <p:cNvPr name="TextBox 10" id="10"/>
          <p:cNvSpPr txBox="true"/>
          <p:nvPr/>
        </p:nvSpPr>
        <p:spPr>
          <a:xfrm rot="0">
            <a:off x="1028700" y="838233"/>
            <a:ext cx="12580664" cy="1533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2599"/>
              </a:lnSpc>
              <a:spcBef>
                <a:spcPct val="0"/>
              </a:spcBef>
            </a:pPr>
            <a:r>
              <a:rPr lang="en-US" b="true" sz="9000" spc="-54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PROJECT OBJECTIVES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8700" y="3917388"/>
            <a:ext cx="9174368" cy="48318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516" indent="-302258" lvl="1">
              <a:lnSpc>
                <a:spcPts val="3863"/>
              </a:lnSpc>
              <a:buFont typeface="Arial"/>
              <a:buChar char="•"/>
            </a:pPr>
            <a:r>
              <a:rPr lang="en-US" sz="27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Develop a drone - based firefighting system to assist emergency responders.</a:t>
            </a:r>
          </a:p>
          <a:p>
            <a:pPr algn="l" marL="604516" indent="-302258" lvl="1">
              <a:lnSpc>
                <a:spcPts val="3863"/>
              </a:lnSpc>
              <a:buFont typeface="Arial"/>
              <a:buChar char="•"/>
            </a:pPr>
            <a:r>
              <a:rPr lang="en-US" sz="27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</a:t>
            </a:r>
            <a:r>
              <a:rPr lang="en-US" sz="27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nsure efficient and rapid fire suppression in high - rise buildings.</a:t>
            </a:r>
          </a:p>
          <a:p>
            <a:pPr algn="l" marL="604516" indent="-302258" lvl="1">
              <a:lnSpc>
                <a:spcPts val="3863"/>
              </a:lnSpc>
              <a:buFont typeface="Arial"/>
              <a:buChar char="•"/>
            </a:pPr>
            <a:r>
              <a:rPr lang="en-US" sz="27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Reduce the risks faced by firefighters in hazardous environments.</a:t>
            </a:r>
          </a:p>
          <a:p>
            <a:pPr algn="l" marL="604516" indent="-302258" lvl="1">
              <a:lnSpc>
                <a:spcPts val="3863"/>
              </a:lnSpc>
              <a:buFont typeface="Arial"/>
              <a:buChar char="•"/>
            </a:pPr>
            <a:r>
              <a:rPr lang="en-US" sz="27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Integrate AI and autonomous navigation for precise targeting of fire outbreaks.</a:t>
            </a:r>
          </a:p>
          <a:p>
            <a:pPr algn="l" marL="604516" indent="-302258" lvl="1">
              <a:lnSpc>
                <a:spcPts val="3863"/>
              </a:lnSpc>
              <a:buFont typeface="Arial"/>
              <a:buChar char="•"/>
            </a:pPr>
            <a:r>
              <a:rPr lang="en-US" sz="27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Demon</a:t>
            </a:r>
            <a:r>
              <a:rPr lang="en-US" sz="27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strate how technology can assist humans rather than replace them.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3533CD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80313" y="8797459"/>
            <a:ext cx="1207432" cy="1207432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18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71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6051868" y="2444378"/>
            <a:ext cx="1207432" cy="1207432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18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71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2065776" y="2162376"/>
            <a:ext cx="3257910" cy="3480185"/>
            <a:chOff x="0" y="0"/>
            <a:chExt cx="760888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760888" cy="812800"/>
            </a:xfrm>
            <a:custGeom>
              <a:avLst/>
              <a:gdLst/>
              <a:ahLst/>
              <a:cxnLst/>
              <a:rect r="r" b="b" t="t" l="l"/>
              <a:pathLst>
                <a:path h="812800" w="760888">
                  <a:moveTo>
                    <a:pt x="0" y="0"/>
                  </a:moveTo>
                  <a:lnTo>
                    <a:pt x="760888" y="0"/>
                  </a:lnTo>
                  <a:lnTo>
                    <a:pt x="760888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3"/>
              <a:stretch>
                <a:fillRect l="-3411" t="0" r="-3411" b="0"/>
              </a:stretch>
            </a:blip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2002395" y="2162376"/>
            <a:ext cx="3804462" cy="3480185"/>
            <a:chOff x="0" y="0"/>
            <a:chExt cx="888535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88535" cy="812800"/>
            </a:xfrm>
            <a:custGeom>
              <a:avLst/>
              <a:gdLst/>
              <a:ahLst/>
              <a:cxnLst/>
              <a:rect r="r" b="b" t="t" l="l"/>
              <a:pathLst>
                <a:path h="812800" w="888535">
                  <a:moveTo>
                    <a:pt x="46804" y="0"/>
                  </a:moveTo>
                  <a:lnTo>
                    <a:pt x="841731" y="0"/>
                  </a:lnTo>
                  <a:cubicBezTo>
                    <a:pt x="867580" y="0"/>
                    <a:pt x="888535" y="20955"/>
                    <a:pt x="888535" y="46804"/>
                  </a:cubicBezTo>
                  <a:lnTo>
                    <a:pt x="888535" y="765996"/>
                  </a:lnTo>
                  <a:cubicBezTo>
                    <a:pt x="888535" y="778409"/>
                    <a:pt x="883604" y="790314"/>
                    <a:pt x="874827" y="799091"/>
                  </a:cubicBezTo>
                  <a:cubicBezTo>
                    <a:pt x="866049" y="807869"/>
                    <a:pt x="854144" y="812800"/>
                    <a:pt x="841731" y="812800"/>
                  </a:cubicBezTo>
                  <a:lnTo>
                    <a:pt x="46804" y="812800"/>
                  </a:lnTo>
                  <a:cubicBezTo>
                    <a:pt x="20955" y="812800"/>
                    <a:pt x="0" y="791845"/>
                    <a:pt x="0" y="765996"/>
                  </a:cubicBezTo>
                  <a:lnTo>
                    <a:pt x="0" y="46804"/>
                  </a:lnTo>
                  <a:cubicBezTo>
                    <a:pt x="0" y="20955"/>
                    <a:pt x="20955" y="0"/>
                    <a:pt x="46804" y="0"/>
                  </a:cubicBezTo>
                  <a:close/>
                </a:path>
              </a:pathLst>
            </a:custGeom>
            <a:blipFill>
              <a:blip r:embed="rId4"/>
              <a:stretch>
                <a:fillRect l="-4959" t="0" r="-4959" b="0"/>
              </a:stretch>
            </a:blip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966971" y="6503648"/>
            <a:ext cx="7201454" cy="1826387"/>
            <a:chOff x="0" y="0"/>
            <a:chExt cx="9601938" cy="2435183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624232" cy="624232"/>
            </a:xfrm>
            <a:custGeom>
              <a:avLst/>
              <a:gdLst/>
              <a:ahLst/>
              <a:cxnLst/>
              <a:rect r="r" b="b" t="t" l="l"/>
              <a:pathLst>
                <a:path h="624232" w="624232">
                  <a:moveTo>
                    <a:pt x="0" y="0"/>
                  </a:moveTo>
                  <a:lnTo>
                    <a:pt x="624232" y="0"/>
                  </a:lnTo>
                  <a:lnTo>
                    <a:pt x="624232" y="624232"/>
                  </a:lnTo>
                  <a:lnTo>
                    <a:pt x="0" y="62423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4" id="14"/>
            <p:cNvSpPr txBox="true"/>
            <p:nvPr/>
          </p:nvSpPr>
          <p:spPr>
            <a:xfrm rot="0">
              <a:off x="820047" y="-28575"/>
              <a:ext cx="8781891" cy="24637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929"/>
                </a:lnSpc>
              </a:pPr>
              <a:r>
                <a:rPr lang="en-US" sz="2999" b="true">
                  <a:solidFill>
                    <a:srgbClr val="FF914D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Inspired by China’s</a:t>
              </a:r>
            </a:p>
            <a:p>
              <a:pPr algn="l">
                <a:lnSpc>
                  <a:spcPts val="3667"/>
                </a:lnSpc>
              </a:pPr>
              <a:r>
                <a:rPr lang="en-US" sz="2799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Integrates AI navigation, heat -resistant materials and automated spraying.</a:t>
              </a: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2193194" y="180975"/>
            <a:ext cx="13901613" cy="1533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2599"/>
              </a:lnSpc>
              <a:spcBef>
                <a:spcPct val="0"/>
              </a:spcBef>
            </a:pPr>
            <a:r>
              <a:rPr lang="en-US" b="true" sz="9000" spc="-54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CONCEPT EXPLANATION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10068433" y="6261474"/>
            <a:ext cx="7252596" cy="2423682"/>
            <a:chOff x="0" y="0"/>
            <a:chExt cx="9670128" cy="3231576"/>
          </a:xfrm>
        </p:grpSpPr>
        <p:sp>
          <p:nvSpPr>
            <p:cNvPr name="TextBox 17" id="17"/>
            <p:cNvSpPr txBox="true"/>
            <p:nvPr/>
          </p:nvSpPr>
          <p:spPr>
            <a:xfrm rot="0">
              <a:off x="0" y="-66675"/>
              <a:ext cx="888149" cy="87769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597"/>
                </a:lnSpc>
                <a:spcBef>
                  <a:spcPct val="0"/>
                </a:spcBef>
              </a:pPr>
              <a:r>
                <a:rPr lang="en-US" b="true" sz="3998" spc="-243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🔥</a:t>
              </a:r>
            </a:p>
          </p:txBody>
        </p:sp>
        <p:sp>
          <p:nvSpPr>
            <p:cNvPr name="TextBox 18" id="18"/>
            <p:cNvSpPr txBox="true"/>
            <p:nvPr/>
          </p:nvSpPr>
          <p:spPr>
            <a:xfrm rot="0">
              <a:off x="888149" y="158218"/>
              <a:ext cx="8781979" cy="30733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929"/>
                </a:lnSpc>
              </a:pPr>
              <a:r>
                <a:rPr lang="en-US" sz="2999" b="true">
                  <a:solidFill>
                    <a:srgbClr val="F5CB02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Key Advantages</a:t>
              </a:r>
            </a:p>
            <a:p>
              <a:pPr algn="l">
                <a:lnSpc>
                  <a:spcPts val="3667"/>
                </a:lnSpc>
              </a:pPr>
              <a:r>
                <a:rPr lang="en-US" sz="2799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Rapid response, remote operation for safety and also effective in  high - rise buildings, forest fire and industrial fire.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3533CD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210843" y="2358313"/>
            <a:ext cx="6713643" cy="6750464"/>
          </a:xfrm>
          <a:custGeom>
            <a:avLst/>
            <a:gdLst/>
            <a:ahLst/>
            <a:cxnLst/>
            <a:rect r="r" b="b" t="t" l="l"/>
            <a:pathLst>
              <a:path h="6750464" w="6713643">
                <a:moveTo>
                  <a:pt x="0" y="0"/>
                </a:moveTo>
                <a:lnTo>
                  <a:pt x="6713643" y="0"/>
                </a:lnTo>
                <a:lnTo>
                  <a:pt x="6713643" y="6750464"/>
                </a:lnTo>
                <a:lnTo>
                  <a:pt x="0" y="67504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954774" y="2358313"/>
            <a:ext cx="6713643" cy="6750464"/>
          </a:xfrm>
          <a:custGeom>
            <a:avLst/>
            <a:gdLst/>
            <a:ahLst/>
            <a:cxnLst/>
            <a:rect r="r" b="b" t="t" l="l"/>
            <a:pathLst>
              <a:path h="6750464" w="6713643">
                <a:moveTo>
                  <a:pt x="0" y="0"/>
                </a:moveTo>
                <a:lnTo>
                  <a:pt x="6713643" y="0"/>
                </a:lnTo>
                <a:lnTo>
                  <a:pt x="6713643" y="6750464"/>
                </a:lnTo>
                <a:lnTo>
                  <a:pt x="0" y="67504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2761639" y="1047750"/>
            <a:ext cx="12764722" cy="1346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19"/>
              </a:lnSpc>
            </a:pPr>
            <a:r>
              <a:rPr lang="en-US" b="true" sz="9000" spc="-54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PROBLEM STATEMENT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433943" y="2277383"/>
            <a:ext cx="17420114" cy="6898069"/>
            <a:chOff x="0" y="0"/>
            <a:chExt cx="23226819" cy="9197425"/>
          </a:xfrm>
        </p:grpSpPr>
        <p:grpSp>
          <p:nvGrpSpPr>
            <p:cNvPr name="Group 6" id="6"/>
            <p:cNvGrpSpPr/>
            <p:nvPr/>
          </p:nvGrpSpPr>
          <p:grpSpPr>
            <a:xfrm rot="0">
              <a:off x="0" y="2985707"/>
              <a:ext cx="7411884" cy="6114455"/>
              <a:chOff x="0" y="0"/>
              <a:chExt cx="985269" cy="812800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985269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985269">
                    <a:moveTo>
                      <a:pt x="0" y="0"/>
                    </a:moveTo>
                    <a:lnTo>
                      <a:pt x="985269" y="0"/>
                    </a:lnTo>
                    <a:lnTo>
                      <a:pt x="985269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4"/>
                <a:stretch>
                  <a:fillRect l="-2152" t="0" r="-2152" b="0"/>
                </a:stretch>
              </a:blipFill>
            </p:spPr>
          </p:sp>
        </p:grpSp>
        <p:grpSp>
          <p:nvGrpSpPr>
            <p:cNvPr name="Group 8" id="8"/>
            <p:cNvGrpSpPr/>
            <p:nvPr/>
          </p:nvGrpSpPr>
          <p:grpSpPr>
            <a:xfrm rot="0">
              <a:off x="8279191" y="2985707"/>
              <a:ext cx="7337336" cy="6211718"/>
              <a:chOff x="0" y="0"/>
              <a:chExt cx="960087" cy="812800"/>
            </a:xfrm>
          </p:grpSpPr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960087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960087">
                    <a:moveTo>
                      <a:pt x="0" y="0"/>
                    </a:moveTo>
                    <a:lnTo>
                      <a:pt x="960087" y="0"/>
                    </a:lnTo>
                    <a:lnTo>
                      <a:pt x="960087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5"/>
                <a:stretch>
                  <a:fillRect l="-13415" t="0" r="-13415" b="0"/>
                </a:stretch>
              </a:blipFill>
            </p:spPr>
          </p:sp>
        </p:grpSp>
        <p:grpSp>
          <p:nvGrpSpPr>
            <p:cNvPr name="Group 10" id="10"/>
            <p:cNvGrpSpPr/>
            <p:nvPr/>
          </p:nvGrpSpPr>
          <p:grpSpPr>
            <a:xfrm rot="0">
              <a:off x="16483834" y="2985707"/>
              <a:ext cx="6742985" cy="6114455"/>
              <a:chOff x="0" y="0"/>
              <a:chExt cx="896351" cy="812800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896351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96351">
                    <a:moveTo>
                      <a:pt x="0" y="0"/>
                    </a:moveTo>
                    <a:lnTo>
                      <a:pt x="896351" y="0"/>
                    </a:lnTo>
                    <a:lnTo>
                      <a:pt x="896351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blipFill>
                <a:blip r:embed="rId6"/>
                <a:stretch>
                  <a:fillRect l="-21068" t="0" r="-21068" b="0"/>
                </a:stretch>
              </a:blipFill>
            </p:spPr>
          </p:sp>
        </p:grpSp>
        <p:sp>
          <p:nvSpPr>
            <p:cNvPr name="Freeform 12" id="12"/>
            <p:cNvSpPr/>
            <p:nvPr/>
          </p:nvSpPr>
          <p:spPr>
            <a:xfrm flipH="false" flipV="false" rot="5400000">
              <a:off x="10120556" y="1140167"/>
              <a:ext cx="2985707" cy="705373"/>
            </a:xfrm>
            <a:custGeom>
              <a:avLst/>
              <a:gdLst/>
              <a:ahLst/>
              <a:cxnLst/>
              <a:rect r="r" b="b" t="t" l="l"/>
              <a:pathLst>
                <a:path h="705373" w="2985707">
                  <a:moveTo>
                    <a:pt x="0" y="0"/>
                  </a:moveTo>
                  <a:lnTo>
                    <a:pt x="2985707" y="0"/>
                  </a:lnTo>
                  <a:lnTo>
                    <a:pt x="2985707" y="705373"/>
                  </a:lnTo>
                  <a:lnTo>
                    <a:pt x="0" y="70537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5400000">
              <a:off x="2923587" y="1882372"/>
              <a:ext cx="1564710" cy="705373"/>
            </a:xfrm>
            <a:custGeom>
              <a:avLst/>
              <a:gdLst/>
              <a:ahLst/>
              <a:cxnLst/>
              <a:rect r="r" b="b" t="t" l="l"/>
              <a:pathLst>
                <a:path h="705373" w="1564710">
                  <a:moveTo>
                    <a:pt x="0" y="0"/>
                  </a:moveTo>
                  <a:lnTo>
                    <a:pt x="1564710" y="0"/>
                  </a:lnTo>
                  <a:lnTo>
                    <a:pt x="1564710" y="705373"/>
                  </a:lnTo>
                  <a:lnTo>
                    <a:pt x="0" y="70537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-90815" t="0" r="0" b="0"/>
              </a:stretch>
            </a:blipFill>
          </p:spPr>
        </p:sp>
        <p:sp>
          <p:nvSpPr>
            <p:cNvPr name="Freeform 14" id="14"/>
            <p:cNvSpPr/>
            <p:nvPr/>
          </p:nvSpPr>
          <p:spPr>
            <a:xfrm flipH="false" flipV="false" rot="5400000">
              <a:off x="19072971" y="1882372"/>
              <a:ext cx="1564710" cy="705373"/>
            </a:xfrm>
            <a:custGeom>
              <a:avLst/>
              <a:gdLst/>
              <a:ahLst/>
              <a:cxnLst/>
              <a:rect r="r" b="b" t="t" l="l"/>
              <a:pathLst>
                <a:path h="705373" w="1564710">
                  <a:moveTo>
                    <a:pt x="0" y="0"/>
                  </a:moveTo>
                  <a:lnTo>
                    <a:pt x="1564710" y="0"/>
                  </a:lnTo>
                  <a:lnTo>
                    <a:pt x="1564710" y="705373"/>
                  </a:lnTo>
                  <a:lnTo>
                    <a:pt x="0" y="70537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-90815" t="0" r="0" b="0"/>
              </a:stretch>
            </a:blipFill>
          </p:spPr>
        </p:sp>
        <p:sp>
          <p:nvSpPr>
            <p:cNvPr name="AutoShape 15" id="15"/>
            <p:cNvSpPr/>
            <p:nvPr/>
          </p:nvSpPr>
          <p:spPr>
            <a:xfrm flipV="true">
              <a:off x="3629742" y="1427303"/>
              <a:ext cx="15652109" cy="0"/>
            </a:xfrm>
            <a:prstGeom prst="line">
              <a:avLst/>
            </a:prstGeom>
            <a:ln cap="flat" w="762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</p:grp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3533CD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885615" y="1411899"/>
            <a:ext cx="2621765" cy="2636144"/>
          </a:xfrm>
          <a:custGeom>
            <a:avLst/>
            <a:gdLst/>
            <a:ahLst/>
            <a:cxnLst/>
            <a:rect r="r" b="b" t="t" l="l"/>
            <a:pathLst>
              <a:path h="2636144" w="2621765">
                <a:moveTo>
                  <a:pt x="2621764" y="0"/>
                </a:moveTo>
                <a:lnTo>
                  <a:pt x="0" y="0"/>
                </a:lnTo>
                <a:lnTo>
                  <a:pt x="0" y="2636144"/>
                </a:lnTo>
                <a:lnTo>
                  <a:pt x="2621764" y="2636144"/>
                </a:lnTo>
                <a:lnTo>
                  <a:pt x="2621764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469940" y="2504190"/>
            <a:ext cx="6774787" cy="6075937"/>
            <a:chOff x="0" y="0"/>
            <a:chExt cx="5932386" cy="532043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932386" cy="5320434"/>
            </a:xfrm>
            <a:custGeom>
              <a:avLst/>
              <a:gdLst/>
              <a:ahLst/>
              <a:cxnLst/>
              <a:rect r="r" b="b" t="t" l="l"/>
              <a:pathLst>
                <a:path h="5320434" w="5932386">
                  <a:moveTo>
                    <a:pt x="5932386" y="522467"/>
                  </a:moveTo>
                  <a:lnTo>
                    <a:pt x="5932386" y="2213300"/>
                  </a:lnTo>
                  <a:cubicBezTo>
                    <a:pt x="5932386" y="2364401"/>
                    <a:pt x="5818795" y="2508052"/>
                    <a:pt x="5622759" y="2608077"/>
                  </a:cubicBezTo>
                  <a:cubicBezTo>
                    <a:pt x="5426722" y="2707037"/>
                    <a:pt x="5313132" y="2850688"/>
                    <a:pt x="5313132" y="3002853"/>
                  </a:cubicBezTo>
                  <a:lnTo>
                    <a:pt x="5313132" y="4797967"/>
                  </a:lnTo>
                  <a:cubicBezTo>
                    <a:pt x="5313132" y="5086334"/>
                    <a:pt x="4910067" y="5320434"/>
                    <a:pt x="4413563" y="5320434"/>
                  </a:cubicBezTo>
                  <a:lnTo>
                    <a:pt x="899568" y="5320434"/>
                  </a:lnTo>
                  <a:cubicBezTo>
                    <a:pt x="403065" y="5320434"/>
                    <a:pt x="0" y="5086334"/>
                    <a:pt x="0" y="4797967"/>
                  </a:cubicBezTo>
                  <a:lnTo>
                    <a:pt x="0" y="522467"/>
                  </a:lnTo>
                  <a:cubicBezTo>
                    <a:pt x="0" y="234099"/>
                    <a:pt x="403065" y="0"/>
                    <a:pt x="899568" y="0"/>
                  </a:cubicBezTo>
                  <a:lnTo>
                    <a:pt x="5034650" y="0"/>
                  </a:lnTo>
                  <a:cubicBezTo>
                    <a:pt x="5531153" y="0"/>
                    <a:pt x="5932386" y="234099"/>
                    <a:pt x="5932386" y="522467"/>
                  </a:cubicBezTo>
                  <a:lnTo>
                    <a:pt x="0" y="0"/>
                  </a:lnTo>
                  <a:cubicBezTo>
                    <a:pt x="0" y="0"/>
                    <a:pt x="5932386" y="522467"/>
                    <a:pt x="5932386" y="522467"/>
                  </a:cubicBezTo>
                  <a:close/>
                </a:path>
              </a:pathLst>
            </a:custGeom>
            <a:blipFill>
              <a:blip r:embed="rId4"/>
              <a:stretch>
                <a:fillRect l="-39263" t="0" r="-21933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16445554" y="7940228"/>
            <a:ext cx="2621765" cy="2636144"/>
          </a:xfrm>
          <a:custGeom>
            <a:avLst/>
            <a:gdLst/>
            <a:ahLst/>
            <a:cxnLst/>
            <a:rect r="r" b="b" t="t" l="l"/>
            <a:pathLst>
              <a:path h="2636144" w="2621765">
                <a:moveTo>
                  <a:pt x="0" y="0"/>
                </a:moveTo>
                <a:lnTo>
                  <a:pt x="2621764" y="0"/>
                </a:lnTo>
                <a:lnTo>
                  <a:pt x="2621764" y="2636144"/>
                </a:lnTo>
                <a:lnTo>
                  <a:pt x="0" y="26361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783503" y="7940228"/>
            <a:ext cx="2621765" cy="2636144"/>
          </a:xfrm>
          <a:custGeom>
            <a:avLst/>
            <a:gdLst/>
            <a:ahLst/>
            <a:cxnLst/>
            <a:rect r="r" b="b" t="t" l="l"/>
            <a:pathLst>
              <a:path h="2636144" w="2621765">
                <a:moveTo>
                  <a:pt x="0" y="0"/>
                </a:moveTo>
                <a:lnTo>
                  <a:pt x="2621765" y="0"/>
                </a:lnTo>
                <a:lnTo>
                  <a:pt x="2621765" y="2636144"/>
                </a:lnTo>
                <a:lnTo>
                  <a:pt x="0" y="26361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6734551" y="6306280"/>
            <a:ext cx="1510177" cy="1510177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18F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7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8976032" y="5580259"/>
            <a:ext cx="9055785" cy="909499"/>
            <a:chOff x="0" y="0"/>
            <a:chExt cx="12074380" cy="1212666"/>
          </a:xfrm>
        </p:grpSpPr>
        <p:grpSp>
          <p:nvGrpSpPr>
            <p:cNvPr name="Group 11" id="11"/>
            <p:cNvGrpSpPr/>
            <p:nvPr/>
          </p:nvGrpSpPr>
          <p:grpSpPr>
            <a:xfrm rot="0">
              <a:off x="0" y="0"/>
              <a:ext cx="1212666" cy="1212666"/>
              <a:chOff x="0" y="0"/>
              <a:chExt cx="812800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rotWithShape="true">
                <a:gsLst>
                  <a:gs pos="0">
                    <a:srgbClr val="E6752C">
                      <a:alpha val="100000"/>
                    </a:srgbClr>
                  </a:gs>
                  <a:gs pos="100000">
                    <a:srgbClr val="EFAC15">
                      <a:alpha val="100000"/>
                    </a:srgbClr>
                  </a:gs>
                </a:gsLst>
                <a:lin ang="2700000"/>
              </a:gradFill>
              <a:ln w="38100" cap="sq">
                <a:solidFill>
                  <a:srgbClr val="FFFFFF"/>
                </a:solidFill>
                <a:prstDash val="solid"/>
                <a:miter/>
              </a:ln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75"/>
                  </a:lnSpc>
                </a:pPr>
              </a:p>
            </p:txBody>
          </p:sp>
        </p:grpSp>
        <p:sp>
          <p:nvSpPr>
            <p:cNvPr name="Freeform 14" id="14"/>
            <p:cNvSpPr/>
            <p:nvPr/>
          </p:nvSpPr>
          <p:spPr>
            <a:xfrm flipH="false" flipV="false" rot="0">
              <a:off x="263124" y="181963"/>
              <a:ext cx="686417" cy="848739"/>
            </a:xfrm>
            <a:custGeom>
              <a:avLst/>
              <a:gdLst/>
              <a:ahLst/>
              <a:cxnLst/>
              <a:rect r="r" b="b" t="t" l="l"/>
              <a:pathLst>
                <a:path h="848739" w="686417">
                  <a:moveTo>
                    <a:pt x="0" y="0"/>
                  </a:moveTo>
                  <a:lnTo>
                    <a:pt x="686417" y="0"/>
                  </a:lnTo>
                  <a:lnTo>
                    <a:pt x="686417" y="848739"/>
                  </a:lnTo>
                  <a:lnTo>
                    <a:pt x="0" y="8487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5" id="15"/>
            <p:cNvSpPr txBox="true"/>
            <p:nvPr/>
          </p:nvSpPr>
          <p:spPr>
            <a:xfrm rot="0">
              <a:off x="1517931" y="331716"/>
              <a:ext cx="10556449" cy="5587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>
                <a:lnSpc>
                  <a:spcPts val="3303"/>
                </a:lnSpc>
              </a:pPr>
              <a:r>
                <a:rPr lang="en-US" sz="2799" spc="5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Design to operate in extreme fire conditions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8976032" y="6606619"/>
            <a:ext cx="909499" cy="909499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E6752C">
                    <a:alpha val="100000"/>
                  </a:srgbClr>
                </a:gs>
                <a:gs pos="100000">
                  <a:srgbClr val="EFAC15">
                    <a:alpha val="100000"/>
                  </a:srgbClr>
                </a:gs>
              </a:gsLst>
              <a:lin ang="2700000"/>
            </a:gradFill>
            <a:ln w="38100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18" id="18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75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8976032" y="7630418"/>
            <a:ext cx="909499" cy="909499"/>
            <a:chOff x="0" y="0"/>
            <a:chExt cx="8128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E6752C">
                    <a:alpha val="100000"/>
                  </a:srgbClr>
                </a:gs>
                <a:gs pos="100000">
                  <a:srgbClr val="EFAC15">
                    <a:alpha val="100000"/>
                  </a:srgbClr>
                </a:gs>
              </a:gsLst>
              <a:lin ang="2700000"/>
            </a:gradFill>
            <a:ln w="38100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21" id="21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75"/>
                </a:lnSpc>
              </a:pPr>
            </a:p>
          </p:txBody>
        </p:sp>
      </p:grpSp>
      <p:sp>
        <p:nvSpPr>
          <p:cNvPr name="Freeform 22" id="22"/>
          <p:cNvSpPr/>
          <p:nvPr/>
        </p:nvSpPr>
        <p:spPr>
          <a:xfrm flipH="false" flipV="false" rot="0">
            <a:off x="9096961" y="6798457"/>
            <a:ext cx="667642" cy="525823"/>
          </a:xfrm>
          <a:custGeom>
            <a:avLst/>
            <a:gdLst/>
            <a:ahLst/>
            <a:cxnLst/>
            <a:rect r="r" b="b" t="t" l="l"/>
            <a:pathLst>
              <a:path h="525823" w="667642">
                <a:moveTo>
                  <a:pt x="0" y="0"/>
                </a:moveTo>
                <a:lnTo>
                  <a:pt x="667642" y="0"/>
                </a:lnTo>
                <a:lnTo>
                  <a:pt x="667642" y="525823"/>
                </a:lnTo>
                <a:lnTo>
                  <a:pt x="0" y="52582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9130052" y="7721749"/>
            <a:ext cx="601459" cy="726838"/>
          </a:xfrm>
          <a:custGeom>
            <a:avLst/>
            <a:gdLst/>
            <a:ahLst/>
            <a:cxnLst/>
            <a:rect r="r" b="b" t="t" l="l"/>
            <a:pathLst>
              <a:path h="726838" w="601459">
                <a:moveTo>
                  <a:pt x="0" y="0"/>
                </a:moveTo>
                <a:lnTo>
                  <a:pt x="601459" y="0"/>
                </a:lnTo>
                <a:lnTo>
                  <a:pt x="601459" y="726838"/>
                </a:lnTo>
                <a:lnTo>
                  <a:pt x="0" y="72683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4" id="24"/>
          <p:cNvSpPr txBox="true"/>
          <p:nvPr/>
        </p:nvSpPr>
        <p:spPr>
          <a:xfrm rot="0">
            <a:off x="9397010" y="2783493"/>
            <a:ext cx="7547451" cy="116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9520"/>
              </a:lnSpc>
              <a:spcBef>
                <a:spcPct val="0"/>
              </a:spcBef>
            </a:pPr>
            <a:r>
              <a:rPr lang="en-US" sz="6800" spc="-414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Understanding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9421257" y="3771818"/>
            <a:ext cx="7963900" cy="15430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12601"/>
              </a:lnSpc>
              <a:spcBef>
                <a:spcPct val="0"/>
              </a:spcBef>
            </a:pPr>
            <a:r>
              <a:rPr lang="en-US" b="true" sz="9000" spc="-54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FUNCTION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0114480" y="6857788"/>
            <a:ext cx="7917336" cy="4166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303"/>
              </a:lnSpc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Thermal imaging camera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0114480" y="7881587"/>
            <a:ext cx="7917336" cy="4166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303"/>
              </a:lnSpc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AI - Driven Navigation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3533CD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41074" y="2868374"/>
            <a:ext cx="4590599" cy="3842915"/>
            <a:chOff x="0" y="0"/>
            <a:chExt cx="906785" cy="75909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06785" cy="759094"/>
            </a:xfrm>
            <a:custGeom>
              <a:avLst/>
              <a:gdLst/>
              <a:ahLst/>
              <a:cxnLst/>
              <a:rect r="r" b="b" t="t" l="l"/>
              <a:pathLst>
                <a:path h="759094" w="906785">
                  <a:moveTo>
                    <a:pt x="86010" y="0"/>
                  </a:moveTo>
                  <a:lnTo>
                    <a:pt x="820775" y="0"/>
                  </a:lnTo>
                  <a:cubicBezTo>
                    <a:pt x="868277" y="0"/>
                    <a:pt x="906785" y="38508"/>
                    <a:pt x="906785" y="86010"/>
                  </a:cubicBezTo>
                  <a:lnTo>
                    <a:pt x="906785" y="673084"/>
                  </a:lnTo>
                  <a:cubicBezTo>
                    <a:pt x="906785" y="695895"/>
                    <a:pt x="897723" y="717772"/>
                    <a:pt x="881593" y="733902"/>
                  </a:cubicBezTo>
                  <a:cubicBezTo>
                    <a:pt x="865463" y="750033"/>
                    <a:pt x="843586" y="759094"/>
                    <a:pt x="820775" y="759094"/>
                  </a:cubicBezTo>
                  <a:lnTo>
                    <a:pt x="86010" y="759094"/>
                  </a:lnTo>
                  <a:cubicBezTo>
                    <a:pt x="63199" y="759094"/>
                    <a:pt x="41322" y="750033"/>
                    <a:pt x="25192" y="733902"/>
                  </a:cubicBezTo>
                  <a:cubicBezTo>
                    <a:pt x="9062" y="717772"/>
                    <a:pt x="0" y="695895"/>
                    <a:pt x="0" y="673084"/>
                  </a:cubicBezTo>
                  <a:lnTo>
                    <a:pt x="0" y="86010"/>
                  </a:lnTo>
                  <a:cubicBezTo>
                    <a:pt x="0" y="63199"/>
                    <a:pt x="9062" y="41322"/>
                    <a:pt x="25192" y="25192"/>
                  </a:cubicBezTo>
                  <a:cubicBezTo>
                    <a:pt x="41322" y="9062"/>
                    <a:pt x="63199" y="0"/>
                    <a:pt x="8601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4903" r="0" b="-7736"/>
              </a:stretch>
            </a:blipFill>
          </p:spPr>
        </p:sp>
      </p:grpSp>
      <p:grpSp>
        <p:nvGrpSpPr>
          <p:cNvPr name="Group 4" id="4"/>
          <p:cNvGrpSpPr/>
          <p:nvPr/>
        </p:nvGrpSpPr>
        <p:grpSpPr>
          <a:xfrm rot="0">
            <a:off x="6567924" y="2868374"/>
            <a:ext cx="5152151" cy="3842915"/>
            <a:chOff x="0" y="0"/>
            <a:chExt cx="1017709" cy="75909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017709" cy="759094"/>
            </a:xfrm>
            <a:custGeom>
              <a:avLst/>
              <a:gdLst/>
              <a:ahLst/>
              <a:cxnLst/>
              <a:rect r="r" b="b" t="t" l="l"/>
              <a:pathLst>
                <a:path h="759094" w="1017709">
                  <a:moveTo>
                    <a:pt x="76636" y="0"/>
                  </a:moveTo>
                  <a:lnTo>
                    <a:pt x="941073" y="0"/>
                  </a:lnTo>
                  <a:cubicBezTo>
                    <a:pt x="961398" y="0"/>
                    <a:pt x="980891" y="8074"/>
                    <a:pt x="995263" y="22446"/>
                  </a:cubicBezTo>
                  <a:cubicBezTo>
                    <a:pt x="1009635" y="36818"/>
                    <a:pt x="1017709" y="56311"/>
                    <a:pt x="1017709" y="76636"/>
                  </a:cubicBezTo>
                  <a:lnTo>
                    <a:pt x="1017709" y="682459"/>
                  </a:lnTo>
                  <a:cubicBezTo>
                    <a:pt x="1017709" y="702784"/>
                    <a:pt x="1009635" y="722276"/>
                    <a:pt x="995263" y="736648"/>
                  </a:cubicBezTo>
                  <a:cubicBezTo>
                    <a:pt x="980891" y="751020"/>
                    <a:pt x="961398" y="759094"/>
                    <a:pt x="941073" y="759094"/>
                  </a:cubicBezTo>
                  <a:lnTo>
                    <a:pt x="76636" y="759094"/>
                  </a:lnTo>
                  <a:cubicBezTo>
                    <a:pt x="34311" y="759094"/>
                    <a:pt x="0" y="724783"/>
                    <a:pt x="0" y="682459"/>
                  </a:cubicBezTo>
                  <a:lnTo>
                    <a:pt x="0" y="76636"/>
                  </a:lnTo>
                  <a:cubicBezTo>
                    <a:pt x="0" y="56311"/>
                    <a:pt x="8074" y="36818"/>
                    <a:pt x="22446" y="22446"/>
                  </a:cubicBezTo>
                  <a:cubicBezTo>
                    <a:pt x="36818" y="8074"/>
                    <a:pt x="56311" y="0"/>
                    <a:pt x="76636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6234" r="0" b="-6234"/>
              </a:stretch>
            </a:blipFill>
          </p:spPr>
        </p:sp>
      </p:grpSp>
      <p:sp>
        <p:nvSpPr>
          <p:cNvPr name="Freeform 6" id="6"/>
          <p:cNvSpPr/>
          <p:nvPr/>
        </p:nvSpPr>
        <p:spPr>
          <a:xfrm flipH="true" flipV="false" rot="0">
            <a:off x="15257771" y="7625398"/>
            <a:ext cx="2175010" cy="2186939"/>
          </a:xfrm>
          <a:custGeom>
            <a:avLst/>
            <a:gdLst/>
            <a:ahLst/>
            <a:cxnLst/>
            <a:rect r="r" b="b" t="t" l="l"/>
            <a:pathLst>
              <a:path h="2186939" w="2175010">
                <a:moveTo>
                  <a:pt x="2175011" y="0"/>
                </a:moveTo>
                <a:lnTo>
                  <a:pt x="0" y="0"/>
                </a:lnTo>
                <a:lnTo>
                  <a:pt x="0" y="2186939"/>
                </a:lnTo>
                <a:lnTo>
                  <a:pt x="2175011" y="2186939"/>
                </a:lnTo>
                <a:lnTo>
                  <a:pt x="2175011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false" rot="0">
            <a:off x="16692328" y="7625398"/>
            <a:ext cx="2175010" cy="2186939"/>
          </a:xfrm>
          <a:custGeom>
            <a:avLst/>
            <a:gdLst/>
            <a:ahLst/>
            <a:cxnLst/>
            <a:rect r="r" b="b" t="t" l="l"/>
            <a:pathLst>
              <a:path h="2186939" w="2175010">
                <a:moveTo>
                  <a:pt x="2175010" y="0"/>
                </a:moveTo>
                <a:lnTo>
                  <a:pt x="0" y="0"/>
                </a:lnTo>
                <a:lnTo>
                  <a:pt x="0" y="2186939"/>
                </a:lnTo>
                <a:lnTo>
                  <a:pt x="2175010" y="2186939"/>
                </a:lnTo>
                <a:lnTo>
                  <a:pt x="217501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12356327" y="2868374"/>
            <a:ext cx="4590599" cy="3842915"/>
            <a:chOff x="0" y="0"/>
            <a:chExt cx="906785" cy="759094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906785" cy="759094"/>
            </a:xfrm>
            <a:custGeom>
              <a:avLst/>
              <a:gdLst/>
              <a:ahLst/>
              <a:cxnLst/>
              <a:rect r="r" b="b" t="t" l="l"/>
              <a:pathLst>
                <a:path h="759094" w="906785">
                  <a:moveTo>
                    <a:pt x="86010" y="0"/>
                  </a:moveTo>
                  <a:lnTo>
                    <a:pt x="820775" y="0"/>
                  </a:lnTo>
                  <a:cubicBezTo>
                    <a:pt x="868277" y="0"/>
                    <a:pt x="906785" y="38508"/>
                    <a:pt x="906785" y="86010"/>
                  </a:cubicBezTo>
                  <a:lnTo>
                    <a:pt x="906785" y="673084"/>
                  </a:lnTo>
                  <a:cubicBezTo>
                    <a:pt x="906785" y="695895"/>
                    <a:pt x="897723" y="717772"/>
                    <a:pt x="881593" y="733902"/>
                  </a:cubicBezTo>
                  <a:cubicBezTo>
                    <a:pt x="865463" y="750033"/>
                    <a:pt x="843586" y="759094"/>
                    <a:pt x="820775" y="759094"/>
                  </a:cubicBezTo>
                  <a:lnTo>
                    <a:pt x="86010" y="759094"/>
                  </a:lnTo>
                  <a:cubicBezTo>
                    <a:pt x="63199" y="759094"/>
                    <a:pt x="41322" y="750033"/>
                    <a:pt x="25192" y="733902"/>
                  </a:cubicBezTo>
                  <a:cubicBezTo>
                    <a:pt x="9062" y="717772"/>
                    <a:pt x="0" y="695895"/>
                    <a:pt x="0" y="673084"/>
                  </a:cubicBezTo>
                  <a:lnTo>
                    <a:pt x="0" y="86010"/>
                  </a:lnTo>
                  <a:cubicBezTo>
                    <a:pt x="0" y="63199"/>
                    <a:pt x="9062" y="41322"/>
                    <a:pt x="25192" y="25192"/>
                  </a:cubicBezTo>
                  <a:cubicBezTo>
                    <a:pt x="41322" y="9062"/>
                    <a:pt x="63199" y="0"/>
                    <a:pt x="86010" y="0"/>
                  </a:cubicBezTo>
                  <a:close/>
                </a:path>
              </a:pathLst>
            </a:custGeom>
            <a:blipFill>
              <a:blip r:embed="rId6"/>
              <a:stretch>
                <a:fillRect l="0" t="-42069" r="0" b="0"/>
              </a:stretch>
            </a:blipFill>
          </p:spPr>
        </p:sp>
      </p:grpSp>
      <p:sp>
        <p:nvSpPr>
          <p:cNvPr name="Freeform 10" id="10"/>
          <p:cNvSpPr/>
          <p:nvPr/>
        </p:nvSpPr>
        <p:spPr>
          <a:xfrm flipH="true" flipV="false" rot="0">
            <a:off x="-738687" y="1774904"/>
            <a:ext cx="2175010" cy="2186939"/>
          </a:xfrm>
          <a:custGeom>
            <a:avLst/>
            <a:gdLst/>
            <a:ahLst/>
            <a:cxnLst/>
            <a:rect r="r" b="b" t="t" l="l"/>
            <a:pathLst>
              <a:path h="2186939" w="2175010">
                <a:moveTo>
                  <a:pt x="2175011" y="0"/>
                </a:moveTo>
                <a:lnTo>
                  <a:pt x="0" y="0"/>
                </a:lnTo>
                <a:lnTo>
                  <a:pt x="0" y="2186939"/>
                </a:lnTo>
                <a:lnTo>
                  <a:pt x="2175011" y="2186939"/>
                </a:lnTo>
                <a:lnTo>
                  <a:pt x="2175011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1028700" y="0"/>
            <a:ext cx="8691560" cy="2707518"/>
            <a:chOff x="0" y="0"/>
            <a:chExt cx="11588747" cy="3610024"/>
          </a:xfrm>
        </p:grpSpPr>
        <p:sp>
          <p:nvSpPr>
            <p:cNvPr name="TextBox 12" id="12"/>
            <p:cNvSpPr txBox="true"/>
            <p:nvPr/>
          </p:nvSpPr>
          <p:spPr>
            <a:xfrm rot="0">
              <a:off x="0" y="-171450"/>
              <a:ext cx="11588747" cy="198375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 marL="0" indent="0" lvl="0">
                <a:lnSpc>
                  <a:spcPts val="12505"/>
                </a:lnSpc>
                <a:spcBef>
                  <a:spcPct val="0"/>
                </a:spcBef>
              </a:pPr>
              <a:r>
                <a:rPr lang="en-US" sz="8932" spc="-544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Key</a:t>
              </a: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0" y="1585998"/>
              <a:ext cx="10618533" cy="20240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 marL="0" indent="0" lvl="0">
                <a:lnSpc>
                  <a:spcPts val="12881"/>
                </a:lnSpc>
                <a:spcBef>
                  <a:spcPct val="0"/>
                </a:spcBef>
              </a:pPr>
              <a:r>
                <a:rPr lang="en-US" b="true" sz="9200" spc="-561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FEATURES</a:t>
              </a: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1436324" y="7047723"/>
            <a:ext cx="4495349" cy="29312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03"/>
              </a:lnSpc>
            </a:pPr>
            <a:r>
              <a:rPr lang="en-US" b="true" sz="2799" spc="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Drone Specifications</a:t>
            </a:r>
          </a:p>
          <a:p>
            <a:pPr algn="l" marL="604519" indent="-302260" lvl="1">
              <a:lnSpc>
                <a:spcPts val="3303"/>
              </a:lnSpc>
              <a:buFont typeface="Arial"/>
              <a:buChar char="•"/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Foldable design for easy transportation.</a:t>
            </a:r>
          </a:p>
          <a:p>
            <a:pPr algn="l" marL="604519" indent="-302260" lvl="1">
              <a:lnSpc>
                <a:spcPts val="3303"/>
              </a:lnSpc>
              <a:buFont typeface="Arial"/>
              <a:buChar char="•"/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Expanded Dimensions: 2500mm × 2500mm × 790mm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6567924" y="7047723"/>
            <a:ext cx="5152151" cy="2512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03"/>
              </a:lnSpc>
            </a:pPr>
            <a:r>
              <a:rPr lang="en-US" b="true" sz="2799" spc="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Camera &amp; Imaging System</a:t>
            </a:r>
          </a:p>
          <a:p>
            <a:pPr algn="l" marL="604519" indent="-302260" lvl="1">
              <a:lnSpc>
                <a:spcPts val="3303"/>
              </a:lnSpc>
              <a:buFont typeface="Arial"/>
              <a:buChar char="•"/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4K video recording at 30fps, 85° Field of View</a:t>
            </a:r>
          </a:p>
          <a:p>
            <a:pPr algn="l" marL="604519" indent="-302260" lvl="1">
              <a:lnSpc>
                <a:spcPts val="3303"/>
              </a:lnSpc>
              <a:buFont typeface="Arial"/>
              <a:buChar char="•"/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Infrared thermal imaging for low-visibility conditions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2356327" y="7047726"/>
            <a:ext cx="4590599" cy="29312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03"/>
              </a:lnSpc>
            </a:pPr>
            <a:r>
              <a:rPr lang="en-US" b="true" sz="2799" spc="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Remote Control System</a:t>
            </a:r>
          </a:p>
          <a:p>
            <a:pPr algn="l" marL="604519" indent="-302260" lvl="1">
              <a:lnSpc>
                <a:spcPts val="3303"/>
              </a:lnSpc>
              <a:buFont typeface="Arial"/>
              <a:buChar char="•"/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Control range: up to 30km</a:t>
            </a:r>
          </a:p>
          <a:p>
            <a:pPr algn="l" marL="604519" indent="-302260" lvl="1">
              <a:lnSpc>
                <a:spcPts val="3303"/>
              </a:lnSpc>
              <a:buFont typeface="Arial"/>
              <a:buChar char="•"/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7-inch high - brightness touchscreen (2000cd/m²)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3533CD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2617080" y="6446622"/>
            <a:ext cx="2796342" cy="2811678"/>
          </a:xfrm>
          <a:custGeom>
            <a:avLst/>
            <a:gdLst/>
            <a:ahLst/>
            <a:cxnLst/>
            <a:rect r="r" b="b" t="t" l="l"/>
            <a:pathLst>
              <a:path h="2811678" w="2796342">
                <a:moveTo>
                  <a:pt x="2796343" y="0"/>
                </a:moveTo>
                <a:lnTo>
                  <a:pt x="0" y="0"/>
                </a:lnTo>
                <a:lnTo>
                  <a:pt x="0" y="2811678"/>
                </a:lnTo>
                <a:lnTo>
                  <a:pt x="2796343" y="2811678"/>
                </a:lnTo>
                <a:lnTo>
                  <a:pt x="2796343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0">
            <a:off x="669813" y="6446622"/>
            <a:ext cx="2796342" cy="2811678"/>
          </a:xfrm>
          <a:custGeom>
            <a:avLst/>
            <a:gdLst/>
            <a:ahLst/>
            <a:cxnLst/>
            <a:rect r="r" b="b" t="t" l="l"/>
            <a:pathLst>
              <a:path h="2811678" w="2796342">
                <a:moveTo>
                  <a:pt x="2796342" y="0"/>
                </a:moveTo>
                <a:lnTo>
                  <a:pt x="0" y="0"/>
                </a:lnTo>
                <a:lnTo>
                  <a:pt x="0" y="2811678"/>
                </a:lnTo>
                <a:lnTo>
                  <a:pt x="2796342" y="2811678"/>
                </a:lnTo>
                <a:lnTo>
                  <a:pt x="279634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5413423" y="4105998"/>
            <a:ext cx="11613124" cy="37694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03"/>
              </a:lnSpc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Integrated Firefighting System:</a:t>
            </a:r>
          </a:p>
          <a:p>
            <a:pPr algn="l" marL="1209039" indent="-403013" lvl="2">
              <a:lnSpc>
                <a:spcPts val="3303"/>
              </a:lnSpc>
              <a:buFont typeface="Arial"/>
              <a:buChar char="⚬"/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50L liquid storage tank for water, foam or fire retardants.</a:t>
            </a:r>
          </a:p>
          <a:p>
            <a:pPr algn="l" marL="1209039" indent="-403013" lvl="2">
              <a:lnSpc>
                <a:spcPts val="3303"/>
              </a:lnSpc>
              <a:buFont typeface="Arial"/>
              <a:buChar char="⚬"/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High-pressure spraying system for efficient fire suppression.</a:t>
            </a:r>
          </a:p>
          <a:p>
            <a:pPr algn="l">
              <a:lnSpc>
                <a:spcPts val="3303"/>
              </a:lnSpc>
            </a:pPr>
          </a:p>
          <a:p>
            <a:pPr algn="l">
              <a:lnSpc>
                <a:spcPts val="3303"/>
              </a:lnSpc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Intelligent Battery System:</a:t>
            </a:r>
          </a:p>
          <a:p>
            <a:pPr algn="l" marL="1209039" indent="-403013" lvl="2">
              <a:lnSpc>
                <a:spcPts val="3303"/>
              </a:lnSpc>
              <a:buFont typeface="Arial"/>
              <a:buChar char="⚬"/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53.8V, 28000mAh high - capacity battery.</a:t>
            </a:r>
          </a:p>
          <a:p>
            <a:pPr algn="l" marL="1209039" indent="-403013" lvl="2">
              <a:lnSpc>
                <a:spcPts val="3303"/>
              </a:lnSpc>
              <a:buFont typeface="Arial"/>
              <a:buChar char="⚬"/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Quick-swappable for continuous operations.</a:t>
            </a:r>
          </a:p>
          <a:p>
            <a:pPr algn="l" marL="1209039" indent="-403013" lvl="2">
              <a:lnSpc>
                <a:spcPts val="3303"/>
              </a:lnSpc>
              <a:buFont typeface="Arial"/>
              <a:buChar char="⚬"/>
            </a:pPr>
            <a:r>
              <a:rPr lang="en-US" sz="2799" spc="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Overcharge protection &amp; temperature monitoring.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1520265" y="4359114"/>
            <a:ext cx="3253731" cy="3253731"/>
          </a:xfrm>
          <a:custGeom>
            <a:avLst/>
            <a:gdLst/>
            <a:ahLst/>
            <a:cxnLst/>
            <a:rect r="r" b="b" t="t" l="l"/>
            <a:pathLst>
              <a:path h="3253731" w="3253731">
                <a:moveTo>
                  <a:pt x="0" y="0"/>
                </a:moveTo>
                <a:lnTo>
                  <a:pt x="3253731" y="0"/>
                </a:lnTo>
                <a:lnTo>
                  <a:pt x="3253731" y="3253731"/>
                </a:lnTo>
                <a:lnTo>
                  <a:pt x="0" y="325373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520265" y="866775"/>
            <a:ext cx="15247469" cy="1533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2599"/>
              </a:lnSpc>
              <a:spcBef>
                <a:spcPct val="0"/>
              </a:spcBef>
            </a:pPr>
            <a:r>
              <a:rPr lang="en-US" b="true" sz="9000" spc="-54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FIRE SUPPRESSION SYSTEM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B2858A3900C94DB8AAF6281CF89507" ma:contentTypeVersion="11" ma:contentTypeDescription="Create a new document." ma:contentTypeScope="" ma:versionID="46f0f9b35d3a1e2771eebb6ccde99990">
  <xsd:schema xmlns:xsd="http://www.w3.org/2001/XMLSchema" xmlns:xs="http://www.w3.org/2001/XMLSchema" xmlns:p="http://schemas.microsoft.com/office/2006/metadata/properties" xmlns:ns2="c40d70c7-ee17-45ee-adba-97270b190dc2" xmlns:ns3="9d959286-2d78-4092-9e57-270b24f69cad" targetNamespace="http://schemas.microsoft.com/office/2006/metadata/properties" ma:root="true" ma:fieldsID="22aff9341ddf42f65eb0aff766fdc120" ns2:_="" ns3:_="">
    <xsd:import namespace="c40d70c7-ee17-45ee-adba-97270b190dc2"/>
    <xsd:import namespace="9d959286-2d78-4092-9e57-270b24f69cad"/>
    <xsd:element name="properties">
      <xsd:complexType>
        <xsd:sequence>
          <xsd:element name="documentManagement">
            <xsd:complexType>
              <xsd:all>
                <xsd:element ref="ns2:ReferenceId" minOccurs="0"/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0d70c7-ee17-45ee-adba-97270b190dc2" elementFormDefault="qualified">
    <xsd:import namespace="http://schemas.microsoft.com/office/2006/documentManagement/types"/>
    <xsd:import namespace="http://schemas.microsoft.com/office/infopath/2007/PartnerControls"/>
    <xsd:element name="ReferenceId" ma:index="8" nillable="true" ma:displayName="ReferenceId" ma:indexed="true" ma:internalName="ReferenceId">
      <xsd:simpleType>
        <xsd:restriction base="dms:Text"/>
      </xsd:simpleType>
    </xsd:element>
    <xsd:element name="lcf76f155ced4ddcb4097134ff3c332f" ma:index="10" nillable="true" ma:taxonomy="true" ma:internalName="lcf76f155ced4ddcb4097134ff3c332f" ma:taxonomyFieldName="MediaServiceImageTags" ma:displayName="Image Tags" ma:readOnly="false" ma:fieldId="{5cf76f15-5ced-4ddc-b409-7134ff3c332f}" ma:taxonomyMulti="true" ma:sspId="32315893-6516-4d2b-900b-f73cfeabc7a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959286-2d78-4092-9e57-270b24f69cad" elementFormDefault="qualified">
    <xsd:import namespace="http://schemas.microsoft.com/office/2006/documentManagement/types"/>
    <xsd:import namespace="http://schemas.microsoft.com/office/infopath/2007/PartnerControls"/>
    <xsd:element name="TaxCatchAll" ma:index="11" nillable="true" ma:displayName="Taxonomy Catch All Column" ma:hidden="true" ma:list="{60b292d8-e331-4b64-a9d0-71784bf83d26}" ma:internalName="TaxCatchAll" ma:showField="CatchAllData" ma:web="9d959286-2d78-4092-9e57-270b24f69c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d959286-2d78-4092-9e57-270b24f69cad" xsi:nil="true"/>
    <ReferenceId xmlns="c40d70c7-ee17-45ee-adba-97270b190dc2" xsi:nil="true"/>
    <lcf76f155ced4ddcb4097134ff3c332f xmlns="c40d70c7-ee17-45ee-adba-97270b190dc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CB417FE-3E98-4158-B2F7-6F1A83DCB1DF}"/>
</file>

<file path=customXml/itemProps2.xml><?xml version="1.0" encoding="utf-8"?>
<ds:datastoreItem xmlns:ds="http://schemas.openxmlformats.org/officeDocument/2006/customXml" ds:itemID="{D0FA7342-7F9E-4CAC-B7F0-15CB775B99C6}"/>
</file>

<file path=customXml/itemProps3.xml><?xml version="1.0" encoding="utf-8"?>
<ds:datastoreItem xmlns:ds="http://schemas.openxmlformats.org/officeDocument/2006/customXml" ds:itemID="{6C6AC3B7-E730-4937-9FD2-9D897D8E202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cp:revision>1</cp:revision>
  <dcterms:created xsi:type="dcterms:W3CDTF">2006-08-16T00:00:00Z</dcterms:created>
  <dcterms:modified xsi:type="dcterms:W3CDTF">2011-08-01T06:04:30Z</dcterms:modified>
  <dc:identifier>DAGhkhnt-FE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0x010100E1B2858A3900C94DB8AAF6281CF89507</vt:lpwstr>
  </property>
</Properties>
</file>